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76"/>
  </p:notesMasterIdLst>
  <p:handoutMasterIdLst>
    <p:handoutMasterId r:id="rId77"/>
  </p:handoutMasterIdLst>
  <p:sldIdLst>
    <p:sldId id="317" r:id="rId2"/>
    <p:sldId id="323" r:id="rId3"/>
    <p:sldId id="408" r:id="rId4"/>
    <p:sldId id="481" r:id="rId5"/>
    <p:sldId id="483" r:id="rId6"/>
    <p:sldId id="484" r:id="rId7"/>
    <p:sldId id="485" r:id="rId8"/>
    <p:sldId id="486" r:id="rId9"/>
    <p:sldId id="487" r:id="rId10"/>
    <p:sldId id="488" r:id="rId11"/>
    <p:sldId id="489" r:id="rId12"/>
    <p:sldId id="490" r:id="rId13"/>
    <p:sldId id="506" r:id="rId14"/>
    <p:sldId id="410" r:id="rId15"/>
    <p:sldId id="344" r:id="rId16"/>
    <p:sldId id="467" r:id="rId17"/>
    <p:sldId id="491" r:id="rId18"/>
    <p:sldId id="418" r:id="rId19"/>
    <p:sldId id="419" r:id="rId20"/>
    <p:sldId id="420" r:id="rId21"/>
    <p:sldId id="421" r:id="rId22"/>
    <p:sldId id="492" r:id="rId23"/>
    <p:sldId id="493" r:id="rId24"/>
    <p:sldId id="536" r:id="rId25"/>
    <p:sldId id="495" r:id="rId26"/>
    <p:sldId id="494" r:id="rId27"/>
    <p:sldId id="518" r:id="rId28"/>
    <p:sldId id="528" r:id="rId29"/>
    <p:sldId id="519" r:id="rId30"/>
    <p:sldId id="535" r:id="rId31"/>
    <p:sldId id="529" r:id="rId32"/>
    <p:sldId id="520" r:id="rId33"/>
    <p:sldId id="525" r:id="rId34"/>
    <p:sldId id="508" r:id="rId35"/>
    <p:sldId id="509" r:id="rId36"/>
    <p:sldId id="510" r:id="rId37"/>
    <p:sldId id="507" r:id="rId38"/>
    <p:sldId id="511" r:id="rId39"/>
    <p:sldId id="515" r:id="rId40"/>
    <p:sldId id="516" r:id="rId41"/>
    <p:sldId id="517" r:id="rId42"/>
    <p:sldId id="521" r:id="rId43"/>
    <p:sldId id="512" r:id="rId44"/>
    <p:sldId id="522" r:id="rId45"/>
    <p:sldId id="523" r:id="rId46"/>
    <p:sldId id="526" r:id="rId47"/>
    <p:sldId id="513" r:id="rId48"/>
    <p:sldId id="514" r:id="rId49"/>
    <p:sldId id="527" r:id="rId50"/>
    <p:sldId id="468" r:id="rId51"/>
    <p:sldId id="532" r:id="rId52"/>
    <p:sldId id="533" r:id="rId53"/>
    <p:sldId id="473" r:id="rId54"/>
    <p:sldId id="474" r:id="rId55"/>
    <p:sldId id="497" r:id="rId56"/>
    <p:sldId id="534" r:id="rId57"/>
    <p:sldId id="498" r:id="rId58"/>
    <p:sldId id="499" r:id="rId59"/>
    <p:sldId id="477" r:id="rId60"/>
    <p:sldId id="478" r:id="rId61"/>
    <p:sldId id="502" r:id="rId62"/>
    <p:sldId id="454" r:id="rId63"/>
    <p:sldId id="455" r:id="rId64"/>
    <p:sldId id="456" r:id="rId65"/>
    <p:sldId id="457" r:id="rId66"/>
    <p:sldId id="501" r:id="rId67"/>
    <p:sldId id="504" r:id="rId68"/>
    <p:sldId id="458" r:id="rId69"/>
    <p:sldId id="460" r:id="rId70"/>
    <p:sldId id="465" r:id="rId71"/>
    <p:sldId id="461" r:id="rId72"/>
    <p:sldId id="339" r:id="rId73"/>
    <p:sldId id="335" r:id="rId74"/>
    <p:sldId id="346" r:id="rId75"/>
  </p:sldIdLst>
  <p:sldSz cx="13003213" cy="9756775"/>
  <p:notesSz cx="6797675" cy="9926638"/>
  <p:defaultTextStyle>
    <a:defPPr>
      <a:defRPr lang="en-AU"/>
    </a:defPPr>
    <a:lvl1pPr algn="l" rtl="0" fontAlgn="base">
      <a:spcBef>
        <a:spcPct val="0"/>
      </a:spcBef>
      <a:spcAft>
        <a:spcPct val="0"/>
      </a:spcAft>
      <a:defRPr sz="2400" kern="1200">
        <a:solidFill>
          <a:schemeClr val="tx1"/>
        </a:solidFill>
        <a:latin typeface="Arial" charset="0"/>
        <a:ea typeface="ＭＳ Ｐゴシック" pitchFamily="-112"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112"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112"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112"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112" charset="-128"/>
        <a:cs typeface="+mn-cs"/>
      </a:defRPr>
    </a:lvl5pPr>
    <a:lvl6pPr marL="2286000" algn="l" defTabSz="914400" rtl="0" eaLnBrk="1" latinLnBrk="0" hangingPunct="1">
      <a:defRPr sz="2400" kern="1200">
        <a:solidFill>
          <a:schemeClr val="tx1"/>
        </a:solidFill>
        <a:latin typeface="Arial" charset="0"/>
        <a:ea typeface="ＭＳ Ｐゴシック" pitchFamily="-112" charset="-128"/>
        <a:cs typeface="+mn-cs"/>
      </a:defRPr>
    </a:lvl6pPr>
    <a:lvl7pPr marL="2743200" algn="l" defTabSz="914400" rtl="0" eaLnBrk="1" latinLnBrk="0" hangingPunct="1">
      <a:defRPr sz="2400" kern="1200">
        <a:solidFill>
          <a:schemeClr val="tx1"/>
        </a:solidFill>
        <a:latin typeface="Arial" charset="0"/>
        <a:ea typeface="ＭＳ Ｐゴシック" pitchFamily="-112" charset="-128"/>
        <a:cs typeface="+mn-cs"/>
      </a:defRPr>
    </a:lvl7pPr>
    <a:lvl8pPr marL="3200400" algn="l" defTabSz="914400" rtl="0" eaLnBrk="1" latinLnBrk="0" hangingPunct="1">
      <a:defRPr sz="2400" kern="1200">
        <a:solidFill>
          <a:schemeClr val="tx1"/>
        </a:solidFill>
        <a:latin typeface="Arial" charset="0"/>
        <a:ea typeface="ＭＳ Ｐゴシック" pitchFamily="-112" charset="-128"/>
        <a:cs typeface="+mn-cs"/>
      </a:defRPr>
    </a:lvl8pPr>
    <a:lvl9pPr marL="3657600" algn="l" defTabSz="914400" rtl="0" eaLnBrk="1" latinLnBrk="0" hangingPunct="1">
      <a:defRPr sz="2400" kern="1200">
        <a:solidFill>
          <a:schemeClr val="tx1"/>
        </a:solidFill>
        <a:latin typeface="Arial" charset="0"/>
        <a:ea typeface="ＭＳ Ｐゴシック" pitchFamily="-112"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FB7826"/>
    <a:srgbClr val="008A3E"/>
    <a:srgbClr val="FF0080"/>
    <a:srgbClr val="FFFF00"/>
    <a:srgbClr val="4B4B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2" autoAdjust="0"/>
    <p:restoredTop sz="58360" autoAdjust="0"/>
  </p:normalViewPr>
  <p:slideViewPr>
    <p:cSldViewPr>
      <p:cViewPr>
        <p:scale>
          <a:sx n="40" d="100"/>
          <a:sy n="40" d="100"/>
        </p:scale>
        <p:origin x="-1554" y="282"/>
      </p:cViewPr>
      <p:guideLst>
        <p:guide orient="horz" pos="3073"/>
        <p:guide pos="4095"/>
      </p:guideLst>
    </p:cSldViewPr>
  </p:slideViewPr>
  <p:outlineViewPr>
    <p:cViewPr>
      <p:scale>
        <a:sx n="33" d="100"/>
        <a:sy n="33" d="100"/>
      </p:scale>
      <p:origin x="0" y="1147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598"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wrap="square" lIns="91440" tIns="45720" rIns="91440" bIns="45720" numCol="1" anchor="t" anchorCtr="0" compatLnSpc="1">
            <a:prstTxWarp prst="textNoShape">
              <a:avLst/>
            </a:prstTxWarp>
          </a:bodyPr>
          <a:lstStyle>
            <a:lvl1pPr eaLnBrk="0" hangingPunct="0">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eaLnBrk="0" hangingPunct="0">
              <a:defRPr sz="1200"/>
            </a:lvl1pPr>
          </a:lstStyle>
          <a:p>
            <a:fld id="{DE190F13-4AC7-4372-A9D4-B6B4A97FF23B}" type="datetime1">
              <a:rPr lang="en-US"/>
              <a:pPr/>
              <a:t>8/13/2012</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eaLnBrk="0" hangingPunct="0">
              <a:defRPr sz="1200"/>
            </a:lvl1pPr>
          </a:lstStyle>
          <a:p>
            <a:fld id="{3324414F-471C-4D06-82EB-9A10813DA36D}" type="slidenum">
              <a:rPr lang="en-US"/>
              <a:pPr/>
              <a:t>‹#›</a:t>
            </a:fld>
            <a:endParaRPr lang="en-US"/>
          </a:p>
        </p:txBody>
      </p:sp>
    </p:spTree>
    <p:extLst>
      <p:ext uri="{BB962C8B-B14F-4D97-AF65-F5344CB8AC3E}">
        <p14:creationId xmlns:p14="http://schemas.microsoft.com/office/powerpoint/2010/main" val="3175185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5659" cy="496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vl1pPr>
          </a:lstStyle>
          <a:p>
            <a:endParaRPr lang="en-US"/>
          </a:p>
        </p:txBody>
      </p:sp>
      <p:sp>
        <p:nvSpPr>
          <p:cNvPr id="6147" name="Rectangle 3"/>
          <p:cNvSpPr>
            <a:spLocks noGrp="1" noChangeArrowheads="1"/>
          </p:cNvSpPr>
          <p:nvPr>
            <p:ph type="dt" idx="1"/>
          </p:nvPr>
        </p:nvSpPr>
        <p:spPr bwMode="auto">
          <a:xfrm>
            <a:off x="3852016" y="0"/>
            <a:ext cx="2945659" cy="496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vl1pPr>
          </a:lstStyle>
          <a:p>
            <a:endParaRPr lang="en-US"/>
          </a:p>
        </p:txBody>
      </p:sp>
      <p:sp>
        <p:nvSpPr>
          <p:cNvPr id="19460" name="Rectangle 4"/>
          <p:cNvSpPr>
            <a:spLocks noGrp="1" noRot="1" noChangeAspect="1" noChangeArrowheads="1" noTextEdit="1"/>
          </p:cNvSpPr>
          <p:nvPr>
            <p:ph type="sldImg" idx="2"/>
          </p:nvPr>
        </p:nvSpPr>
        <p:spPr bwMode="auto">
          <a:xfrm>
            <a:off x="919163" y="744538"/>
            <a:ext cx="4959350" cy="3722687"/>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06357" y="4715153"/>
            <a:ext cx="4984962" cy="44669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6150" name="Rectangle 6"/>
          <p:cNvSpPr>
            <a:spLocks noGrp="1" noChangeArrowheads="1"/>
          </p:cNvSpPr>
          <p:nvPr>
            <p:ph type="ftr" sz="quarter" idx="4"/>
          </p:nvPr>
        </p:nvSpPr>
        <p:spPr bwMode="auto">
          <a:xfrm>
            <a:off x="0" y="9430306"/>
            <a:ext cx="2945659" cy="49633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6151" name="Rectangle 7"/>
          <p:cNvSpPr>
            <a:spLocks noGrp="1" noChangeArrowheads="1"/>
          </p:cNvSpPr>
          <p:nvPr>
            <p:ph type="sldNum" sz="quarter" idx="5"/>
          </p:nvPr>
        </p:nvSpPr>
        <p:spPr bwMode="auto">
          <a:xfrm>
            <a:off x="3852016" y="9430306"/>
            <a:ext cx="2945659" cy="49633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vl1pPr>
          </a:lstStyle>
          <a:p>
            <a:fld id="{4FA3BA27-0183-49CA-8DEB-A17026ECE7C4}" type="slidenum">
              <a:rPr lang="en-AU"/>
              <a:pPr/>
              <a:t>‹#›</a:t>
            </a:fld>
            <a:endParaRPr lang="en-AU"/>
          </a:p>
        </p:txBody>
      </p:sp>
    </p:spTree>
    <p:extLst>
      <p:ext uri="{BB962C8B-B14F-4D97-AF65-F5344CB8AC3E}">
        <p14:creationId xmlns:p14="http://schemas.microsoft.com/office/powerpoint/2010/main" val="2635244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ＭＳ Ｐゴシック" pitchFamily="-111" charset="-128"/>
      </a:defRPr>
    </a:lvl1pPr>
    <a:lvl2pPr marL="4572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2pPr>
    <a:lvl3pPr marL="9144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3pPr>
    <a:lvl4pPr marL="13716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4pPr>
    <a:lvl5pPr marL="18288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readwritethink.org/files/resources/lesson-docs/PrepositionsHandout.pdf"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mabryonline.org/blogs/hartnett/flipcharts/Prepositional%20Poems.pdf"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www.readwritethink.org/materials/word_mover/words.01.html" TargetMode="External"/><Relationship Id="rId5" Type="http://schemas.openxmlformats.org/officeDocument/2006/relationships/hyperlink" Target="http://www.readwritethink.org/lesson_images/lesson34/Checklist.pdf" TargetMode="External"/><Relationship Id="rId4" Type="http://schemas.openxmlformats.org/officeDocument/2006/relationships/hyperlink" Target="http://www.readwritethink.org/files/resources/lesson-docs/PrepositionsHandout.pdf"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baseline="0" dirty="0" smtClean="0"/>
              <a:t>Reflect on the regional module context – modules delivered, completed</a:t>
            </a:r>
          </a:p>
          <a:p>
            <a:endParaRPr lang="en-AU"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AU" baseline="0" dirty="0" smtClean="0"/>
              <a:t>Teaching writing conventions is part of our work to teach the writer. </a:t>
            </a:r>
          </a:p>
          <a:p>
            <a:pPr marL="0" marR="0" indent="0" algn="l" defTabSz="914400" rtl="0" eaLnBrk="0" fontAlgn="base" latinLnBrk="0" hangingPunct="0">
              <a:lnSpc>
                <a:spcPct val="100000"/>
              </a:lnSpc>
              <a:spcBef>
                <a:spcPct val="30000"/>
              </a:spcBef>
              <a:spcAft>
                <a:spcPct val="0"/>
              </a:spcAft>
              <a:buClrTx/>
              <a:buSzTx/>
              <a:buFontTx/>
              <a:buNone/>
              <a:tabLst/>
              <a:defRPr/>
            </a:pPr>
            <a:r>
              <a:rPr lang="en-AU" baseline="0" dirty="0" smtClean="0"/>
              <a:t>Talk about this</a:t>
            </a:r>
          </a:p>
          <a:p>
            <a:endParaRPr lang="en-AU" baseline="0" dirty="0" smtClean="0"/>
          </a:p>
          <a:p>
            <a:endParaRPr lang="en-AU" baseline="0" dirty="0" smtClean="0"/>
          </a:p>
          <a:p>
            <a:endParaRPr lang="en-AU" baseline="0" dirty="0" smtClean="0"/>
          </a:p>
        </p:txBody>
      </p:sp>
      <p:sp>
        <p:nvSpPr>
          <p:cNvPr id="4" name="Slide Number Placeholder 3"/>
          <p:cNvSpPr>
            <a:spLocks noGrp="1"/>
          </p:cNvSpPr>
          <p:nvPr>
            <p:ph type="sldNum" sz="quarter" idx="10"/>
          </p:nvPr>
        </p:nvSpPr>
        <p:spPr/>
        <p:txBody>
          <a:bodyPr/>
          <a:lstStyle/>
          <a:p>
            <a:fld id="{4FA3BA27-0183-49CA-8DEB-A17026ECE7C4}" type="slidenum">
              <a:rPr lang="en-AU" smtClean="0"/>
              <a:pPr/>
              <a:t>1</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AU" i="1" baseline="0" dirty="0" smtClean="0">
                <a:solidFill>
                  <a:srgbClr val="FF0000"/>
                </a:solidFill>
              </a:rPr>
              <a:t>Add this into the main screen</a:t>
            </a:r>
            <a:endParaRPr lang="en-AU" i="1" dirty="0" smtClean="0">
              <a:solidFill>
                <a:srgbClr val="FF0000"/>
              </a:solidFill>
            </a:endParaRPr>
          </a:p>
          <a:p>
            <a:r>
              <a:rPr lang="en-AU" b="1" dirty="0" smtClean="0"/>
              <a:t>SUM UP</a:t>
            </a:r>
            <a:endParaRPr lang="en-AU" b="1" baseline="0" dirty="0" smtClean="0"/>
          </a:p>
          <a:p>
            <a:r>
              <a:rPr lang="en-AU" b="1" dirty="0" smtClean="0"/>
              <a:t>Teachers responsibility to ensure each child has knowledge and control of writing conventions to improve the readability of their</a:t>
            </a:r>
            <a:r>
              <a:rPr lang="en-AU" b="1" baseline="0" dirty="0" smtClean="0"/>
              <a:t> writing</a:t>
            </a:r>
          </a:p>
          <a:p>
            <a:r>
              <a:rPr lang="en-AU" dirty="0" smtClean="0"/>
              <a:t>Teachers role:</a:t>
            </a:r>
          </a:p>
          <a:p>
            <a:r>
              <a:rPr lang="en-AU" dirty="0" smtClean="0"/>
              <a:t>to know what writing</a:t>
            </a:r>
            <a:r>
              <a:rPr lang="en-AU" baseline="0" dirty="0" smtClean="0"/>
              <a:t> conventions students have control over and what they need to learn through explicit teaching  </a:t>
            </a:r>
          </a:p>
          <a:p>
            <a:r>
              <a:rPr lang="en-AU" baseline="0" dirty="0" smtClean="0"/>
              <a:t>to make informed decisions about the learning needs of the group and individuals within the group</a:t>
            </a:r>
          </a:p>
          <a:p>
            <a:r>
              <a:rPr lang="en-AU" baseline="0" dirty="0" smtClean="0"/>
              <a:t>To gather data about what students can do, checking against the VELS standards. </a:t>
            </a:r>
          </a:p>
          <a:p>
            <a:r>
              <a:rPr lang="en-AU" baseline="0" dirty="0" smtClean="0"/>
              <a:t>We can gather this knowledge in writing conferences and guided writing groups to help us personalise learning and match daily instruction to a students learning needs </a:t>
            </a:r>
          </a:p>
          <a:p>
            <a:r>
              <a:rPr lang="en-AU" i="1" baseline="0" dirty="0" smtClean="0">
                <a:solidFill>
                  <a:srgbClr val="FF0000"/>
                </a:solidFill>
              </a:rPr>
              <a:t>Add this into the main screen</a:t>
            </a:r>
            <a:endParaRPr lang="en-AU" i="1" dirty="0">
              <a:solidFill>
                <a:srgbClr val="FF0000"/>
              </a:solidFill>
            </a:endParaRPr>
          </a:p>
        </p:txBody>
      </p:sp>
      <p:sp>
        <p:nvSpPr>
          <p:cNvPr id="4" name="Slide Number Placeholder 3"/>
          <p:cNvSpPr>
            <a:spLocks noGrp="1"/>
          </p:cNvSpPr>
          <p:nvPr>
            <p:ph type="sldNum" sz="quarter" idx="10"/>
          </p:nvPr>
        </p:nvSpPr>
        <p:spPr/>
        <p:txBody>
          <a:bodyPr/>
          <a:lstStyle/>
          <a:p>
            <a:fld id="{4FA3BA27-0183-49CA-8DEB-A17026ECE7C4}" type="slidenum">
              <a:rPr lang="en-AU" smtClean="0"/>
              <a:pPr/>
              <a:t>19</a:t>
            </a:fld>
            <a:endParaRPr lang="en-A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baseline="0" dirty="0" smtClean="0"/>
              <a:t>Role of the teacher and the degree of control the teacher exercises</a:t>
            </a:r>
          </a:p>
          <a:p>
            <a:r>
              <a:rPr lang="en-AU" dirty="0" smtClean="0"/>
              <a:t>Role of the teacher:</a:t>
            </a:r>
          </a:p>
          <a:p>
            <a:r>
              <a:rPr lang="en-AU" baseline="0" dirty="0" smtClean="0"/>
              <a:t>to use a variety/balance of instructional practices that best address the learning needs of each student</a:t>
            </a:r>
          </a:p>
          <a:p>
            <a:r>
              <a:rPr lang="en-AU" baseline="0" dirty="0" smtClean="0"/>
              <a:t>to reflect on the learning occurring (through these practices) and its purpose and gather evidence to inform future teaching </a:t>
            </a:r>
          </a:p>
          <a:p>
            <a:r>
              <a:rPr lang="en-AU" baseline="0" dirty="0" smtClean="0"/>
              <a:t>to help students become writers responsible for their own learning- gradually releasing that responsibility through modelling, sharing, guiding and allowing ongoing sustained time for students to apply their learning</a:t>
            </a:r>
          </a:p>
          <a:p>
            <a:endParaRPr lang="en-AU" b="1" dirty="0" smtClean="0"/>
          </a:p>
          <a:p>
            <a:r>
              <a:rPr lang="en-AU" b="1" dirty="0" smtClean="0"/>
              <a:t>Choose one area and tell how it can be GRR</a:t>
            </a:r>
          </a:p>
          <a:p>
            <a:r>
              <a:rPr lang="en-AU" b="1" dirty="0" smtClean="0"/>
              <a:t>Punctuation</a:t>
            </a:r>
          </a:p>
          <a:p>
            <a:r>
              <a:rPr lang="en-AU" b="1" dirty="0" smtClean="0"/>
              <a:t>Grammar</a:t>
            </a:r>
          </a:p>
          <a:p>
            <a:r>
              <a:rPr lang="en-AU" b="1" dirty="0" smtClean="0"/>
              <a:t>Spelling</a:t>
            </a:r>
          </a:p>
          <a:p>
            <a:r>
              <a:rPr lang="en-AU" b="1" dirty="0" smtClean="0"/>
              <a:t>Lay out</a:t>
            </a:r>
          </a:p>
          <a:p>
            <a:r>
              <a:rPr lang="en-AU" b="1" dirty="0" smtClean="0"/>
              <a:t>handwriting</a:t>
            </a:r>
          </a:p>
          <a:p>
            <a:endParaRPr lang="en-AU" b="1"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20</a:t>
            </a:fld>
            <a:endParaRPr lang="en-A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EF2EDFC1-A71F-4213-925C-0A6920B374C6}" type="slidenum">
              <a:rPr lang="en-AU"/>
              <a:pPr/>
              <a:t>21</a:t>
            </a:fld>
            <a:endParaRPr lang="en-AU" dirty="0"/>
          </a:p>
        </p:txBody>
      </p:sp>
      <p:sp>
        <p:nvSpPr>
          <p:cNvPr id="23555" name="Rectangle 1026"/>
          <p:cNvSpPr>
            <a:spLocks noGrp="1" noRot="1" noChangeAspect="1" noChangeArrowheads="1" noTextEdit="1"/>
          </p:cNvSpPr>
          <p:nvPr>
            <p:ph type="sldImg"/>
          </p:nvPr>
        </p:nvSpPr>
        <p:spPr>
          <a:ln/>
        </p:spPr>
      </p:sp>
      <p:sp>
        <p:nvSpPr>
          <p:cNvPr id="23556" name="Rectangle 1027"/>
          <p:cNvSpPr>
            <a:spLocks noGrp="1" noChangeArrowheads="1"/>
          </p:cNvSpPr>
          <p:nvPr>
            <p:ph type="body" idx="1"/>
          </p:nvPr>
        </p:nvSpPr>
        <p:spPr>
          <a:noFill/>
          <a:ln/>
        </p:spPr>
        <p:txBody>
          <a:bodyPr/>
          <a:lstStyle/>
          <a:p>
            <a:pPr eaLnBrk="1" hangingPunct="1"/>
            <a:r>
              <a:rPr lang="en-US" dirty="0" smtClean="0">
                <a:latin typeface="Arial" charset="0"/>
                <a:ea typeface="ＭＳ Ｐゴシック" pitchFamily="-112" charset="-128"/>
              </a:rPr>
              <a:t>In write aloud teacher</a:t>
            </a:r>
            <a:r>
              <a:rPr lang="en-US" baseline="0" dirty="0" smtClean="0">
                <a:latin typeface="Arial" charset="0"/>
                <a:ea typeface="ＭＳ Ｐゴシック" pitchFamily="-112" charset="-128"/>
              </a:rPr>
              <a:t> models, thinks aloud use of writing conventions</a:t>
            </a:r>
          </a:p>
          <a:p>
            <a:pPr eaLnBrk="1" hangingPunct="1"/>
            <a:r>
              <a:rPr lang="en-US" baseline="0" dirty="0" smtClean="0">
                <a:latin typeface="Arial" charset="0"/>
                <a:ea typeface="ＭＳ Ｐゴシック" pitchFamily="-112" charset="-128"/>
              </a:rPr>
              <a:t>In shared writing teacher and students work together to learn writing conventions</a:t>
            </a:r>
          </a:p>
          <a:p>
            <a:pPr eaLnBrk="1" hangingPunct="1"/>
            <a:r>
              <a:rPr lang="en-US" baseline="0" dirty="0" smtClean="0">
                <a:latin typeface="Arial" charset="0"/>
                <a:ea typeface="ＭＳ Ｐゴシック" pitchFamily="-112" charset="-128"/>
              </a:rPr>
              <a:t>In guided writing teacher would direct explicit learning about writing conventions relevant to the learner/s</a:t>
            </a:r>
          </a:p>
          <a:p>
            <a:pPr eaLnBrk="1" hangingPunct="1"/>
            <a:r>
              <a:rPr lang="en-US" baseline="0" dirty="0" smtClean="0">
                <a:latin typeface="Arial" charset="0"/>
                <a:ea typeface="ＭＳ Ｐゴシック" pitchFamily="-112" charset="-128"/>
              </a:rPr>
              <a:t>In independent writing students who are drafting or working towards publishing are revising and practicing using WCs</a:t>
            </a:r>
          </a:p>
          <a:p>
            <a:pPr eaLnBrk="1" hangingPunct="1"/>
            <a:r>
              <a:rPr lang="en-US" baseline="0" dirty="0" smtClean="0">
                <a:latin typeface="Arial" charset="0"/>
                <a:ea typeface="ＭＳ Ｐゴシック" pitchFamily="-112" charset="-128"/>
              </a:rPr>
              <a:t> </a:t>
            </a:r>
          </a:p>
          <a:p>
            <a:pPr eaLnBrk="1" hangingPunct="1"/>
            <a:r>
              <a:rPr lang="en-US" baseline="0" dirty="0" smtClean="0">
                <a:latin typeface="Arial" charset="0"/>
                <a:ea typeface="ＭＳ Ｐゴシック" pitchFamily="-112" charset="-128"/>
              </a:rPr>
              <a:t>Writing conventions are Explicitly taught through writing elements</a:t>
            </a:r>
            <a:endParaRPr lang="en-US" dirty="0" smtClean="0">
              <a:latin typeface="Arial" charset="0"/>
              <a:ea typeface="ＭＳ Ｐゴシック" pitchFamily="-112"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Reading</a:t>
            </a:r>
            <a:r>
              <a:rPr lang="en-AU" baseline="0" dirty="0" smtClean="0"/>
              <a:t> group into 4s</a:t>
            </a:r>
          </a:p>
          <a:p>
            <a:r>
              <a:rPr lang="en-AU" baseline="0" dirty="0" smtClean="0"/>
              <a:t>Choose which one</a:t>
            </a:r>
          </a:p>
          <a:p>
            <a:r>
              <a:rPr lang="en-AU" baseline="0" dirty="0" smtClean="0"/>
              <a:t>Go and read</a:t>
            </a:r>
          </a:p>
          <a:p>
            <a:endParaRPr lang="en-AU" baseline="0" dirty="0" smtClean="0"/>
          </a:p>
          <a:p>
            <a:r>
              <a:rPr lang="en-AU" baseline="0" dirty="0" smtClean="0"/>
              <a:t>Focus questions for discussion</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22</a:t>
            </a:fld>
            <a:endParaRPr lang="en-AU"/>
          </a:p>
        </p:txBody>
      </p:sp>
    </p:spTree>
    <p:extLst>
      <p:ext uri="{BB962C8B-B14F-4D97-AF65-F5344CB8AC3E}">
        <p14:creationId xmlns:p14="http://schemas.microsoft.com/office/powerpoint/2010/main" val="2731127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24</a:t>
            </a:fld>
            <a:endParaRPr lang="en-AU"/>
          </a:p>
        </p:txBody>
      </p:sp>
    </p:spTree>
    <p:extLst>
      <p:ext uri="{BB962C8B-B14F-4D97-AF65-F5344CB8AC3E}">
        <p14:creationId xmlns:p14="http://schemas.microsoft.com/office/powerpoint/2010/main" val="4233107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Talk at your</a:t>
            </a:r>
            <a:r>
              <a:rPr lang="en-AU" baseline="0" dirty="0" smtClean="0"/>
              <a:t> table</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25</a:t>
            </a:fld>
            <a:endParaRPr lang="en-AU"/>
          </a:p>
        </p:txBody>
      </p:sp>
    </p:spTree>
    <p:extLst>
      <p:ext uri="{BB962C8B-B14F-4D97-AF65-F5344CB8AC3E}">
        <p14:creationId xmlns:p14="http://schemas.microsoft.com/office/powerpoint/2010/main" val="20644439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28</a:t>
            </a:fld>
            <a:endParaRPr lang="en-AU"/>
          </a:p>
        </p:txBody>
      </p:sp>
    </p:spTree>
    <p:extLst>
      <p:ext uri="{BB962C8B-B14F-4D97-AF65-F5344CB8AC3E}">
        <p14:creationId xmlns:p14="http://schemas.microsoft.com/office/powerpoint/2010/main" val="996797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What do we have now as a collegiate group?</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In moving forward what is our goal?</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What method/approach will we use?</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Resources available to us</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How do you picture achieving dynamic equilibrium? (sustainability)?</a:t>
            </a:r>
          </a:p>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29</a:t>
            </a:fld>
            <a:endParaRPr lang="en-AU"/>
          </a:p>
        </p:txBody>
      </p:sp>
    </p:spTree>
    <p:extLst>
      <p:ext uri="{BB962C8B-B14F-4D97-AF65-F5344CB8AC3E}">
        <p14:creationId xmlns:p14="http://schemas.microsoft.com/office/powerpoint/2010/main" val="38085875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FA3BA27-0183-49CA-8DEB-A17026ECE7C4}" type="slidenum">
              <a:rPr lang="en-AU" smtClean="0"/>
              <a:pPr/>
              <a:t>30</a:t>
            </a:fld>
            <a:endParaRPr lang="en-AU"/>
          </a:p>
        </p:txBody>
      </p:sp>
    </p:spTree>
    <p:extLst>
      <p:ext uri="{BB962C8B-B14F-4D97-AF65-F5344CB8AC3E}">
        <p14:creationId xmlns:p14="http://schemas.microsoft.com/office/powerpoint/2010/main" val="10221413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is one set of books that you might find useful to</a:t>
            </a:r>
            <a:r>
              <a:rPr lang="en-AU" baseline="0" dirty="0" smtClean="0"/>
              <a:t> teach Grammar through.</a:t>
            </a:r>
          </a:p>
          <a:p>
            <a:r>
              <a:rPr lang="en-AU" baseline="0" dirty="0" smtClean="0"/>
              <a:t>It is always great</a:t>
            </a:r>
          </a:p>
          <a:p>
            <a:r>
              <a:rPr lang="en-AU" baseline="0" dirty="0" smtClean="0"/>
              <a:t> to have material that through  images and enjoyment there becomes an anchor to engage students in their writing</a:t>
            </a:r>
          </a:p>
          <a:p>
            <a:r>
              <a:rPr lang="en-AU" baseline="0" dirty="0" smtClean="0"/>
              <a:t>Also important to use material that the kids can identify with.</a:t>
            </a:r>
          </a:p>
          <a:p>
            <a:r>
              <a:rPr lang="en-AU" baseline="0" dirty="0" smtClean="0"/>
              <a:t>Today we will use </a:t>
            </a:r>
          </a:p>
          <a:p>
            <a:r>
              <a:rPr lang="en-AU" baseline="0" dirty="0" smtClean="0"/>
              <a:t>Harry potter JK Rowling</a:t>
            </a:r>
          </a:p>
          <a:p>
            <a:r>
              <a:rPr lang="en-AU" baseline="0" dirty="0" err="1" smtClean="0"/>
              <a:t>Rosies</a:t>
            </a:r>
            <a:r>
              <a:rPr lang="en-AU" baseline="0" dirty="0" smtClean="0"/>
              <a:t> Walk Pat </a:t>
            </a:r>
            <a:r>
              <a:rPr lang="en-AU" baseline="0" dirty="0" err="1" smtClean="0"/>
              <a:t>Huchins</a:t>
            </a:r>
            <a:endParaRPr lang="en-AU" baseline="0" dirty="0" smtClean="0"/>
          </a:p>
          <a:p>
            <a:r>
              <a:rPr lang="en-AU" baseline="0" dirty="0" smtClean="0"/>
              <a:t>Behind the Mask Ruth Heller</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32</a:t>
            </a:fld>
            <a:endParaRPr lang="en-AU"/>
          </a:p>
        </p:txBody>
      </p:sp>
    </p:spTree>
    <p:extLst>
      <p:ext uri="{BB962C8B-B14F-4D97-AF65-F5344CB8AC3E}">
        <p14:creationId xmlns:p14="http://schemas.microsoft.com/office/powerpoint/2010/main" val="1214794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2</a:t>
            </a:fld>
            <a:endParaRPr lang="en-A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33</a:t>
            </a:fld>
            <a:endParaRPr lang="en-AU"/>
          </a:p>
        </p:txBody>
      </p:sp>
    </p:spTree>
    <p:extLst>
      <p:ext uri="{BB962C8B-B14F-4D97-AF65-F5344CB8AC3E}">
        <p14:creationId xmlns:p14="http://schemas.microsoft.com/office/powerpoint/2010/main" val="11316496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cap="all" dirty="0" smtClean="0">
                <a:solidFill>
                  <a:schemeClr val="tx1"/>
                </a:solidFill>
                <a:effectLst/>
                <a:latin typeface="Arial" pitchFamily="-111" charset="0"/>
                <a:ea typeface="ＭＳ Ｐゴシック" pitchFamily="-111" charset="-128"/>
                <a:cs typeface="ＭＳ Ｐゴシック" pitchFamily="-111" charset="-128"/>
              </a:rPr>
              <a:t>Session One</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Read </a:t>
            </a:r>
            <a:r>
              <a:rPr lang="en-US" sz="1200" i="1" kern="1200" dirty="0" smtClean="0">
                <a:solidFill>
                  <a:schemeClr val="tx1"/>
                </a:solidFill>
                <a:effectLst/>
                <a:latin typeface="Arial" pitchFamily="-111" charset="0"/>
                <a:ea typeface="ＭＳ Ｐゴシック" pitchFamily="-111" charset="-128"/>
                <a:cs typeface="ＭＳ Ｐゴシック" pitchFamily="-111" charset="-128"/>
              </a:rPr>
              <a:t>Behind the Mask</a:t>
            </a:r>
            <a:r>
              <a:rPr lang="en-US" sz="1200" kern="1200" dirty="0" smtClean="0">
                <a:solidFill>
                  <a:schemeClr val="tx1"/>
                </a:solidFill>
                <a:effectLst/>
                <a:latin typeface="Arial" pitchFamily="-111" charset="0"/>
                <a:ea typeface="ＭＳ Ｐゴシック" pitchFamily="-111" charset="-128"/>
                <a:cs typeface="ＭＳ Ｐゴシック" pitchFamily="-111" charset="-128"/>
              </a:rPr>
              <a:t> by Ruth Heller to the class, allowing for student participation. Encourage students to play with the language of the text as you share the picture book.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When you finish reading the book, ask students to share what they noticed about the book. Answers will vary from bright colorful illustrations to variations in font. Note their answers on the board or chart paper for reference as you discuss the text.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Once students have identified such features as the use of very descriptive words or the variety in text font, shift to questions about how prepositions work in the text.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Encourage students to identify the words in the text that are prepositions and how prepositions work.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Pass out copies of the </a:t>
            </a:r>
            <a:r>
              <a:rPr lang="en-US" sz="1200" u="none" strike="noStrike" kern="1200" dirty="0" smtClean="0">
                <a:solidFill>
                  <a:schemeClr val="tx1"/>
                </a:solidFill>
                <a:effectLst/>
                <a:latin typeface="Arial" pitchFamily="-111" charset="0"/>
                <a:ea typeface="ＭＳ Ｐゴシック" pitchFamily="-111" charset="-128"/>
                <a:cs typeface="ＭＳ Ｐゴシック" pitchFamily="-111" charset="-128"/>
                <a:hlinkClick r:id="rId3"/>
              </a:rPr>
              <a:t>Prepositions</a:t>
            </a:r>
            <a:r>
              <a:rPr lang="en-US" sz="1200" kern="1200" dirty="0" smtClean="0">
                <a:solidFill>
                  <a:schemeClr val="tx1"/>
                </a:solidFill>
                <a:effectLst/>
                <a:latin typeface="Arial" pitchFamily="-111" charset="0"/>
                <a:ea typeface="ＭＳ Ｐゴシック" pitchFamily="-111" charset="-128"/>
                <a:cs typeface="ＭＳ Ｐゴシック" pitchFamily="-111" charset="-128"/>
              </a:rPr>
              <a:t> handout to help students identify the prepositions in the picture book.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Take notes on their observations for reference in later sessions.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34</a:t>
            </a:fld>
            <a:endParaRPr lang="en-AU"/>
          </a:p>
        </p:txBody>
      </p:sp>
    </p:spTree>
    <p:extLst>
      <p:ext uri="{BB962C8B-B14F-4D97-AF65-F5344CB8AC3E}">
        <p14:creationId xmlns:p14="http://schemas.microsoft.com/office/powerpoint/2010/main" val="1118024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cap="all" dirty="0" smtClean="0">
                <a:solidFill>
                  <a:schemeClr val="tx1"/>
                </a:solidFill>
                <a:effectLst/>
                <a:latin typeface="Arial" pitchFamily="-111" charset="0"/>
                <a:ea typeface="ＭＳ Ｐゴシック" pitchFamily="-111" charset="-128"/>
                <a:cs typeface="ＭＳ Ｐゴシック" pitchFamily="-111" charset="-128"/>
              </a:rPr>
              <a:t>Session Two</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Review the information on prepositions from the previous session.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Share a poem from the </a:t>
            </a:r>
            <a:r>
              <a:rPr lang="en-US" sz="1200" u="none" strike="noStrike" kern="1200" dirty="0" smtClean="0">
                <a:solidFill>
                  <a:schemeClr val="tx1"/>
                </a:solidFill>
                <a:effectLst/>
                <a:latin typeface="Arial" pitchFamily="-111" charset="0"/>
                <a:ea typeface="ＭＳ Ｐゴシック" pitchFamily="-111" charset="-128"/>
                <a:cs typeface="ＭＳ Ｐゴシック" pitchFamily="-111" charset="-128"/>
                <a:hlinkClick r:id="rId3"/>
              </a:rPr>
              <a:t>Preposition Poems</a:t>
            </a:r>
            <a:r>
              <a:rPr lang="en-US" sz="1200" kern="1200" dirty="0" smtClean="0">
                <a:solidFill>
                  <a:schemeClr val="tx1"/>
                </a:solidFill>
                <a:effectLst/>
                <a:latin typeface="Arial" pitchFamily="-111" charset="0"/>
                <a:ea typeface="ＭＳ Ｐゴシック" pitchFamily="-111" charset="-128"/>
                <a:cs typeface="ＭＳ Ｐゴシック" pitchFamily="-111" charset="-128"/>
              </a:rPr>
              <a:t> Website with the class.</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After reading a sample, ask students to identify the prepositions in the poem and to discuss how the part of speech is working. Students can refer to the </a:t>
            </a:r>
            <a:r>
              <a:rPr lang="en-US" sz="1200" u="none" strike="noStrike" kern="1200" dirty="0" smtClean="0">
                <a:solidFill>
                  <a:schemeClr val="tx1"/>
                </a:solidFill>
                <a:effectLst/>
                <a:latin typeface="Arial" pitchFamily="-111" charset="0"/>
                <a:ea typeface="ＭＳ Ｐゴシック" pitchFamily="-111" charset="-128"/>
                <a:cs typeface="ＭＳ Ｐゴシック" pitchFamily="-111" charset="-128"/>
                <a:hlinkClick r:id="rId4"/>
              </a:rPr>
              <a:t>Prepositions Handout</a:t>
            </a:r>
            <a:r>
              <a:rPr lang="en-US" sz="1200" kern="1200" dirty="0" smtClean="0">
                <a:solidFill>
                  <a:schemeClr val="tx1"/>
                </a:solidFill>
                <a:effectLst/>
                <a:latin typeface="Arial" pitchFamily="-111" charset="0"/>
                <a:ea typeface="ＭＳ Ｐゴシック" pitchFamily="-111" charset="-128"/>
                <a:cs typeface="ＭＳ Ｐゴシック" pitchFamily="-111" charset="-128"/>
              </a:rPr>
              <a:t> from the previous session as they review the sample poems.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Pass out copies of the </a:t>
            </a:r>
            <a:r>
              <a:rPr lang="en-US" sz="1200" u="none" strike="noStrike" kern="1200" dirty="0" smtClean="0">
                <a:solidFill>
                  <a:schemeClr val="tx1"/>
                </a:solidFill>
                <a:effectLst/>
                <a:latin typeface="Arial" pitchFamily="-111" charset="0"/>
                <a:ea typeface="ＭＳ Ｐゴシック" pitchFamily="-111" charset="-128"/>
                <a:cs typeface="ＭＳ Ｐゴシック" pitchFamily="-111" charset="-128"/>
                <a:hlinkClick r:id="rId5"/>
              </a:rPr>
              <a:t>Prepositional Poem Checklist</a:t>
            </a:r>
            <a:r>
              <a:rPr lang="en-US" sz="1200" kern="1200" dirty="0" smtClean="0">
                <a:solidFill>
                  <a:schemeClr val="tx1"/>
                </a:solidFill>
                <a:effectLst/>
                <a:latin typeface="Arial" pitchFamily="-111" charset="0"/>
                <a:ea typeface="ＭＳ Ｐゴシック" pitchFamily="-111" charset="-128"/>
                <a:cs typeface="ＭＳ Ｐゴシック" pitchFamily="-111" charset="-128"/>
              </a:rPr>
              <a:t>, and use the questions to analyze the sample poems.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Repeat the process with additional example poems until you are satisfied that students understand how to identify and use the part of speech in grammatically correct ways.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Invite students to create their own preposition poem, using their writers notebook or the </a:t>
            </a:r>
            <a:r>
              <a:rPr lang="en-US" sz="1200" u="none" strike="noStrike" kern="1200" dirty="0" smtClean="0">
                <a:solidFill>
                  <a:schemeClr val="tx1"/>
                </a:solidFill>
                <a:effectLst/>
                <a:latin typeface="Arial" pitchFamily="-111" charset="0"/>
                <a:ea typeface="ＭＳ Ｐゴシック" pitchFamily="-111" charset="-128"/>
                <a:cs typeface="ＭＳ Ｐゴシック" pitchFamily="-111" charset="-128"/>
                <a:hlinkClick r:id="rId6"/>
              </a:rPr>
              <a:t>Word Mover</a:t>
            </a:r>
            <a:r>
              <a:rPr lang="en-US" sz="1200" kern="1200" dirty="0" smtClean="0">
                <a:solidFill>
                  <a:schemeClr val="tx1"/>
                </a:solidFill>
                <a:effectLst/>
                <a:latin typeface="Arial" pitchFamily="-111" charset="0"/>
                <a:ea typeface="ＭＳ Ｐゴシック" pitchFamily="-111" charset="-128"/>
                <a:cs typeface="ＭＳ Ｐゴシック" pitchFamily="-111" charset="-128"/>
              </a:rPr>
              <a:t>. Depending upon experience level of students and needed accommodations, students can work in partners or independently.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Allow enough time for students to complete their poems in one sitting since users cannot save in this interactive.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Demonstrate how to create new preposition magnets that suit the needs of their poems.</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As students work, ask them to compare their drafts to the questions on the </a:t>
            </a:r>
            <a:r>
              <a:rPr lang="en-US" sz="1200" u="none" strike="noStrike" kern="1200" dirty="0" smtClean="0">
                <a:solidFill>
                  <a:schemeClr val="tx1"/>
                </a:solidFill>
                <a:effectLst/>
                <a:latin typeface="Arial" pitchFamily="-111" charset="0"/>
                <a:ea typeface="ＭＳ Ｐゴシック" pitchFamily="-111" charset="-128"/>
                <a:cs typeface="ＭＳ Ｐゴシック" pitchFamily="-111" charset="-128"/>
                <a:hlinkClick r:id="rId5"/>
              </a:rPr>
              <a:t>Prepositional Poem Checklist</a:t>
            </a:r>
            <a:r>
              <a:rPr lang="en-US" sz="1200" kern="1200" dirty="0" smtClean="0">
                <a:solidFill>
                  <a:schemeClr val="tx1"/>
                </a:solidFill>
                <a:effectLst/>
                <a:latin typeface="Arial" pitchFamily="-111" charset="0"/>
                <a:ea typeface="ＭＳ Ｐゴシック" pitchFamily="-111" charset="-128"/>
                <a:cs typeface="ＭＳ Ｐゴシック" pitchFamily="-111" charset="-128"/>
              </a:rPr>
              <a:t> and make adjustments as appropriate. </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pPr lvl="0"/>
            <a:r>
              <a:rPr lang="en-US" sz="1200" kern="1200" dirty="0" smtClean="0">
                <a:solidFill>
                  <a:schemeClr val="tx1"/>
                </a:solidFill>
                <a:effectLst/>
                <a:latin typeface="Arial" pitchFamily="-111" charset="0"/>
                <a:ea typeface="ＭＳ Ｐゴシック" pitchFamily="-111" charset="-128"/>
                <a:cs typeface="ＭＳ Ｐゴシック" pitchFamily="-111" charset="-128"/>
              </a:rPr>
              <a:t>Make sure students have a printed or handwritten copy of their poem for use in the next session.</a:t>
            </a:r>
            <a:endParaRPr lang="en-AU" sz="1200" kern="1200" dirty="0" smtClean="0">
              <a:solidFill>
                <a:schemeClr val="tx1"/>
              </a:solidFill>
              <a:effectLst/>
              <a:latin typeface="Arial" pitchFamily="-111" charset="0"/>
              <a:ea typeface="ＭＳ Ｐゴシック" pitchFamily="-111" charset="-128"/>
              <a:cs typeface="ＭＳ Ｐゴシック" pitchFamily="-111" charset="-128"/>
            </a:endParaRPr>
          </a:p>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39</a:t>
            </a:fld>
            <a:endParaRPr lang="en-AU"/>
          </a:p>
        </p:txBody>
      </p:sp>
    </p:spTree>
    <p:extLst>
      <p:ext uri="{BB962C8B-B14F-4D97-AF65-F5344CB8AC3E}">
        <p14:creationId xmlns:p14="http://schemas.microsoft.com/office/powerpoint/2010/main" val="4662892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Share at your table</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46</a:t>
            </a:fld>
            <a:endParaRPr lang="en-AU"/>
          </a:p>
        </p:txBody>
      </p:sp>
    </p:spTree>
    <p:extLst>
      <p:ext uri="{BB962C8B-B14F-4D97-AF65-F5344CB8AC3E}">
        <p14:creationId xmlns:p14="http://schemas.microsoft.com/office/powerpoint/2010/main" val="11316496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Read Rosie's Walk [by Pat Hutchins] to your students. I know, I know it is a primary book, but it is </a:t>
            </a:r>
            <a:r>
              <a:rPr lang="en-AU" dirty="0" err="1" smtClean="0"/>
              <a:t>chockkful</a:t>
            </a:r>
            <a:r>
              <a:rPr lang="en-AU" dirty="0" smtClean="0"/>
              <a:t> of prepositions.</a:t>
            </a:r>
            <a:br>
              <a:rPr lang="en-AU" dirty="0" smtClean="0"/>
            </a:br>
            <a:r>
              <a:rPr lang="en-AU" dirty="0" smtClean="0"/>
              <a:t/>
            </a:r>
            <a:br>
              <a:rPr lang="en-AU" dirty="0" smtClean="0"/>
            </a:br>
            <a:r>
              <a:rPr lang="en-AU" dirty="0" smtClean="0"/>
              <a:t>Then I have my students write their own Rosie's Walk book.</a:t>
            </a:r>
            <a:br>
              <a:rPr lang="en-AU" dirty="0" smtClean="0"/>
            </a:br>
            <a:r>
              <a:rPr lang="en-AU" dirty="0" smtClean="0"/>
              <a:t/>
            </a:r>
            <a:br>
              <a:rPr lang="en-AU" dirty="0" smtClean="0"/>
            </a:br>
            <a:r>
              <a:rPr lang="en-AU" dirty="0" smtClean="0"/>
              <a:t>My example this year was Kitty's Walk</a:t>
            </a:r>
            <a:br>
              <a:rPr lang="en-AU" dirty="0" smtClean="0"/>
            </a:br>
            <a:r>
              <a:rPr lang="en-AU" dirty="0" smtClean="0"/>
              <a:t/>
            </a:r>
            <a:br>
              <a:rPr lang="en-AU" dirty="0" smtClean="0"/>
            </a:br>
            <a:r>
              <a:rPr lang="en-AU" dirty="0" smtClean="0"/>
              <a:t>Kitty, the cat, went for a walk</a:t>
            </a:r>
            <a:br>
              <a:rPr lang="en-AU" dirty="0" smtClean="0"/>
            </a:br>
            <a:r>
              <a:rPr lang="en-AU" dirty="0" smtClean="0"/>
              <a:t>through the kitty door</a:t>
            </a:r>
            <a:br>
              <a:rPr lang="en-AU" dirty="0" smtClean="0"/>
            </a:br>
            <a:r>
              <a:rPr lang="en-AU" dirty="0" smtClean="0"/>
              <a:t>across the deck</a:t>
            </a:r>
            <a:br>
              <a:rPr lang="en-AU" dirty="0" smtClean="0"/>
            </a:br>
            <a:r>
              <a:rPr lang="en-AU" dirty="0" smtClean="0"/>
              <a:t>under the bird bath</a:t>
            </a:r>
            <a:br>
              <a:rPr lang="en-AU" dirty="0" smtClean="0"/>
            </a:br>
            <a:r>
              <a:rPr lang="en-AU" dirty="0" smtClean="0"/>
              <a:t>over the fence</a:t>
            </a:r>
            <a:br>
              <a:rPr lang="en-AU" dirty="0" smtClean="0"/>
            </a:br>
            <a:r>
              <a:rPr lang="en-AU" dirty="0" smtClean="0"/>
              <a:t>around the house</a:t>
            </a:r>
            <a:br>
              <a:rPr lang="en-AU" dirty="0" smtClean="0"/>
            </a:br>
            <a:r>
              <a:rPr lang="en-AU" dirty="0" smtClean="0"/>
              <a:t>and down the road just in time to catch a mouse.</a:t>
            </a:r>
            <a:br>
              <a:rPr lang="en-AU" dirty="0" smtClean="0"/>
            </a:b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47</a:t>
            </a:fld>
            <a:endParaRPr lang="en-AU"/>
          </a:p>
        </p:txBody>
      </p:sp>
    </p:spTree>
    <p:extLst>
      <p:ext uri="{BB962C8B-B14F-4D97-AF65-F5344CB8AC3E}">
        <p14:creationId xmlns:p14="http://schemas.microsoft.com/office/powerpoint/2010/main" val="14927735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48</a:t>
            </a:fld>
            <a:endParaRPr lang="en-AU"/>
          </a:p>
        </p:txBody>
      </p:sp>
    </p:spTree>
    <p:extLst>
      <p:ext uri="{BB962C8B-B14F-4D97-AF65-F5344CB8AC3E}">
        <p14:creationId xmlns:p14="http://schemas.microsoft.com/office/powerpoint/2010/main" val="28360838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Share at your</a:t>
            </a:r>
            <a:r>
              <a:rPr lang="en-AU" baseline="0" dirty="0" smtClean="0"/>
              <a:t> </a:t>
            </a:r>
            <a:r>
              <a:rPr lang="en-AU" dirty="0" smtClean="0"/>
              <a:t> table</a:t>
            </a:r>
          </a:p>
          <a:p>
            <a:r>
              <a:rPr lang="en-AU" dirty="0" smtClean="0"/>
              <a:t>We</a:t>
            </a:r>
            <a:r>
              <a:rPr lang="en-AU" baseline="0" dirty="0" smtClean="0"/>
              <a:t> are going on a bear hunt</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49</a:t>
            </a:fld>
            <a:endParaRPr lang="en-AU"/>
          </a:p>
        </p:txBody>
      </p:sp>
    </p:spTree>
    <p:extLst>
      <p:ext uri="{BB962C8B-B14F-4D97-AF65-F5344CB8AC3E}">
        <p14:creationId xmlns:p14="http://schemas.microsoft.com/office/powerpoint/2010/main" val="11316496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J.K  Rowling is well known for her use of</a:t>
            </a:r>
            <a:r>
              <a:rPr lang="en-AU" baseline="0" dirty="0" smtClean="0"/>
              <a:t> adverbs and action verbs</a:t>
            </a:r>
          </a:p>
          <a:p>
            <a:r>
              <a:rPr lang="en-AU" baseline="0" dirty="0" smtClean="0"/>
              <a:t>When thinking about texts and articles to use with students it is important to take a text and continue to use it (commonly referred to as a mentor text!)</a:t>
            </a:r>
          </a:p>
          <a:p>
            <a:r>
              <a:rPr lang="en-AU" baseline="0" dirty="0" smtClean="0"/>
              <a:t>Today we are using a chapter from one of her books to help support this (thanks to Beverly </a:t>
            </a:r>
            <a:r>
              <a:rPr lang="en-AU" baseline="0" dirty="0" err="1" smtClean="0"/>
              <a:t>Derawienka</a:t>
            </a:r>
            <a:r>
              <a:rPr lang="en-AU" baseline="0" dirty="0" smtClean="0"/>
              <a:t>)</a:t>
            </a:r>
          </a:p>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50</a:t>
            </a:fld>
            <a:endParaRPr lang="en-AU"/>
          </a:p>
        </p:txBody>
      </p:sp>
    </p:spTree>
    <p:extLst>
      <p:ext uri="{BB962C8B-B14F-4D97-AF65-F5344CB8AC3E}">
        <p14:creationId xmlns:p14="http://schemas.microsoft.com/office/powerpoint/2010/main" val="2603727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In a classroom you would have read it to your students</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51</a:t>
            </a:fld>
            <a:endParaRPr lang="en-AU"/>
          </a:p>
        </p:txBody>
      </p:sp>
    </p:spTree>
    <p:extLst>
      <p:ext uri="{BB962C8B-B14F-4D97-AF65-F5344CB8AC3E}">
        <p14:creationId xmlns:p14="http://schemas.microsoft.com/office/powerpoint/2010/main" val="10866864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AU" sz="1200" b="1" dirty="0" smtClean="0"/>
              <a:t>Action verbs</a:t>
            </a:r>
            <a:r>
              <a:rPr lang="en-AU" sz="1200" dirty="0" smtClean="0"/>
              <a:t> tell about something a person, animal, force of nature or thing can do or be. Can you cry, march, rinse, or turn? Can the wind blow or a cup fall? Yes, those are all actions. </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52</a:t>
            </a:fld>
            <a:endParaRPr lang="en-AU"/>
          </a:p>
        </p:txBody>
      </p:sp>
    </p:spTree>
    <p:extLst>
      <p:ext uri="{BB962C8B-B14F-4D97-AF65-F5344CB8AC3E}">
        <p14:creationId xmlns:p14="http://schemas.microsoft.com/office/powerpoint/2010/main" val="2376071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AU" sz="1200" b="1" dirty="0" smtClean="0">
                <a:solidFill>
                  <a:srgbClr val="800000"/>
                </a:solidFill>
              </a:rPr>
              <a:t>What are Writing Conventions?</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What are writing conventions?</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Why are they important?</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What are some concerns about teaching grammar?</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What have you done with writing conventions since last time we met? </a:t>
            </a:r>
          </a:p>
          <a:p>
            <a:r>
              <a:rPr lang="en-AU" sz="1200" kern="1200" dirty="0" smtClean="0">
                <a:solidFill>
                  <a:schemeClr val="tx1"/>
                </a:solidFill>
                <a:effectLst/>
                <a:latin typeface="Arial" pitchFamily="-111" charset="0"/>
                <a:ea typeface="ＭＳ Ｐゴシック" pitchFamily="-111" charset="-128"/>
                <a:cs typeface="ＭＳ Ｐゴシック" pitchFamily="-111" charset="-128"/>
              </a:rPr>
              <a:t>–staff</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Students</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Writing provides spelling with its context: without writing spelling has no purpose and no audience (Talk about)</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Does texting impact on spelling?</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Which forms of punctuation are taught at each year level?</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Talk about the value of teaching efficient keyboarding skills instead of handwriting</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What explicit teaching happens in your school on layout?</a:t>
            </a:r>
          </a:p>
          <a:p>
            <a:pPr lvl="0"/>
            <a:r>
              <a:rPr lang="en-AU" sz="1200" kern="1200" dirty="0" smtClean="0">
                <a:solidFill>
                  <a:schemeClr val="tx1"/>
                </a:solidFill>
                <a:effectLst/>
                <a:latin typeface="Arial" pitchFamily="-111" charset="0"/>
                <a:ea typeface="ＭＳ Ｐゴシック" pitchFamily="-111" charset="-128"/>
                <a:cs typeface="ＭＳ Ｐゴシック" pitchFamily="-111" charset="-128"/>
              </a:rPr>
              <a:t>Talk about something  thing that your school is doing really well at together.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AU" sz="1200" b="1" dirty="0" smtClean="0">
              <a:solidFill>
                <a:srgbClr val="800000"/>
              </a:solidFill>
            </a:endParaRPr>
          </a:p>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3</a:t>
            </a:fld>
            <a:endParaRPr lang="en-AU"/>
          </a:p>
        </p:txBody>
      </p:sp>
    </p:spTree>
    <p:extLst>
      <p:ext uri="{BB962C8B-B14F-4D97-AF65-F5344CB8AC3E}">
        <p14:creationId xmlns:p14="http://schemas.microsoft.com/office/powerpoint/2010/main" val="13782261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baseline="0" dirty="0" smtClean="0">
                <a:solidFill>
                  <a:schemeClr val="tx1"/>
                </a:solidFill>
                <a:latin typeface="Arial" pitchFamily="-111" charset="0"/>
                <a:ea typeface="ＭＳ Ｐゴシック" pitchFamily="-111" charset="-128"/>
                <a:cs typeface="ＭＳ Ｐゴシック" pitchFamily="-111" charset="-128"/>
              </a:rPr>
              <a:t>With a partner underline or highlight some good examples of action verbs in the excerpt.</a:t>
            </a:r>
          </a:p>
          <a:p>
            <a:r>
              <a:rPr lang="en-AU" sz="1200" b="0" i="0" u="none" strike="noStrike" kern="1200" baseline="0" dirty="0" smtClean="0">
                <a:solidFill>
                  <a:schemeClr val="tx1"/>
                </a:solidFill>
                <a:latin typeface="Arial" pitchFamily="-111" charset="0"/>
                <a:ea typeface="ＭＳ Ｐゴシック" pitchFamily="-111" charset="-128"/>
              </a:rPr>
              <a:t>Page 25</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53</a:t>
            </a:fld>
            <a:endParaRPr lang="en-AU"/>
          </a:p>
        </p:txBody>
      </p:sp>
    </p:spTree>
    <p:extLst>
      <p:ext uri="{BB962C8B-B14F-4D97-AF65-F5344CB8AC3E}">
        <p14:creationId xmlns:p14="http://schemas.microsoft.com/office/powerpoint/2010/main" val="6722853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Compare think about the phrases</a:t>
            </a:r>
          </a:p>
          <a:p>
            <a:endParaRPr lang="en-AU" dirty="0" smtClean="0"/>
          </a:p>
          <a:p>
            <a:r>
              <a:rPr lang="en-AU" dirty="0" smtClean="0"/>
              <a:t>Tenses of verbs</a:t>
            </a:r>
          </a:p>
          <a:p>
            <a:r>
              <a:rPr lang="en-AU" dirty="0" smtClean="0"/>
              <a:t>Present participle </a:t>
            </a:r>
            <a:r>
              <a:rPr lang="en-AU" dirty="0" err="1" smtClean="0"/>
              <a:t>ing</a:t>
            </a:r>
            <a:endParaRPr lang="en-AU" dirty="0" smtClean="0"/>
          </a:p>
          <a:p>
            <a:r>
              <a:rPr lang="en-AU" dirty="0" smtClean="0"/>
              <a:t>Past participle </a:t>
            </a:r>
            <a:r>
              <a:rPr lang="en-AU" dirty="0" err="1" smtClean="0"/>
              <a:t>ed</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54</a:t>
            </a:fld>
            <a:endParaRPr lang="en-AU"/>
          </a:p>
        </p:txBody>
      </p:sp>
    </p:spTree>
    <p:extLst>
      <p:ext uri="{BB962C8B-B14F-4D97-AF65-F5344CB8AC3E}">
        <p14:creationId xmlns:p14="http://schemas.microsoft.com/office/powerpoint/2010/main" val="33134663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Where</a:t>
            </a:r>
            <a:r>
              <a:rPr lang="en-AU" baseline="0" dirty="0" smtClean="0"/>
              <a:t> does it fit into the Gradual release model</a:t>
            </a:r>
          </a:p>
          <a:p>
            <a:r>
              <a:rPr lang="en-AU" baseline="0" dirty="0" smtClean="0"/>
              <a:t>Where does it fit into lessons</a:t>
            </a:r>
          </a:p>
          <a:p>
            <a:r>
              <a:rPr lang="en-AU" baseline="0" dirty="0" smtClean="0"/>
              <a:t>Anchor chart</a:t>
            </a:r>
          </a:p>
          <a:p>
            <a:r>
              <a:rPr lang="en-AU" baseline="0" dirty="0" smtClean="0"/>
              <a:t>Reading</a:t>
            </a:r>
          </a:p>
          <a:p>
            <a:r>
              <a:rPr lang="en-AU" baseline="0" dirty="0" smtClean="0"/>
              <a:t>Student writing</a:t>
            </a:r>
          </a:p>
          <a:p>
            <a:r>
              <a:rPr lang="en-AU" baseline="0" dirty="0" smtClean="0"/>
              <a:t>Student readings</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55</a:t>
            </a:fld>
            <a:endParaRPr lang="en-AU"/>
          </a:p>
        </p:txBody>
      </p:sp>
    </p:spTree>
    <p:extLst>
      <p:ext uri="{BB962C8B-B14F-4D97-AF65-F5344CB8AC3E}">
        <p14:creationId xmlns:p14="http://schemas.microsoft.com/office/powerpoint/2010/main" val="17029049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Familiarity with the text allows the activities to be short and</a:t>
            </a:r>
            <a:r>
              <a:rPr lang="en-AU" baseline="0" dirty="0" smtClean="0"/>
              <a:t> sharp!</a:t>
            </a:r>
          </a:p>
          <a:p>
            <a:endParaRPr lang="en-AU" baseline="0" dirty="0" smtClean="0"/>
          </a:p>
          <a:p>
            <a:r>
              <a:rPr lang="en-AU" baseline="0" dirty="0" smtClean="0"/>
              <a:t>So keep going back to the same text</a:t>
            </a:r>
          </a:p>
          <a:p>
            <a:r>
              <a:rPr lang="en-AU" baseline="0" dirty="0" smtClean="0"/>
              <a:t>Implications for the school</a:t>
            </a:r>
          </a:p>
          <a:p>
            <a:r>
              <a:rPr lang="en-AU" b="1" baseline="0" dirty="0" smtClean="0">
                <a:solidFill>
                  <a:srgbClr val="FF0000"/>
                </a:solidFill>
              </a:rPr>
              <a:t>Get mentor texts going</a:t>
            </a:r>
            <a:endParaRPr lang="en-AU" b="1" dirty="0">
              <a:solidFill>
                <a:srgbClr val="FF0000"/>
              </a:solidFill>
            </a:endParaRPr>
          </a:p>
        </p:txBody>
      </p:sp>
      <p:sp>
        <p:nvSpPr>
          <p:cNvPr id="4" name="Slide Number Placeholder 3"/>
          <p:cNvSpPr>
            <a:spLocks noGrp="1"/>
          </p:cNvSpPr>
          <p:nvPr>
            <p:ph type="sldNum" sz="quarter" idx="10"/>
          </p:nvPr>
        </p:nvSpPr>
        <p:spPr/>
        <p:txBody>
          <a:bodyPr/>
          <a:lstStyle/>
          <a:p>
            <a:fld id="{4FA3BA27-0183-49CA-8DEB-A17026ECE7C4}" type="slidenum">
              <a:rPr lang="en-AU" smtClean="0"/>
              <a:pPr/>
              <a:t>57</a:t>
            </a:fld>
            <a:endParaRPr lang="en-AU"/>
          </a:p>
        </p:txBody>
      </p:sp>
    </p:spTree>
    <p:extLst>
      <p:ext uri="{BB962C8B-B14F-4D97-AF65-F5344CB8AC3E}">
        <p14:creationId xmlns:p14="http://schemas.microsoft.com/office/powerpoint/2010/main" val="1106069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Clauses or verbs</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58</a:t>
            </a:fld>
            <a:endParaRPr lang="en-AU"/>
          </a:p>
        </p:txBody>
      </p:sp>
    </p:spTree>
    <p:extLst>
      <p:ext uri="{BB962C8B-B14F-4D97-AF65-F5344CB8AC3E}">
        <p14:creationId xmlns:p14="http://schemas.microsoft.com/office/powerpoint/2010/main" val="41143738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P.27</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59</a:t>
            </a:fld>
            <a:endParaRPr lang="en-AU"/>
          </a:p>
        </p:txBody>
      </p:sp>
    </p:spTree>
    <p:extLst>
      <p:ext uri="{BB962C8B-B14F-4D97-AF65-F5344CB8AC3E}">
        <p14:creationId xmlns:p14="http://schemas.microsoft.com/office/powerpoint/2010/main" val="41078901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60</a:t>
            </a:fld>
            <a:endParaRPr lang="en-AU"/>
          </a:p>
        </p:txBody>
      </p:sp>
    </p:spTree>
    <p:extLst>
      <p:ext uri="{BB962C8B-B14F-4D97-AF65-F5344CB8AC3E}">
        <p14:creationId xmlns:p14="http://schemas.microsoft.com/office/powerpoint/2010/main" val="40373865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All the previous work on </a:t>
            </a:r>
            <a:r>
              <a:rPr lang="en-AU" dirty="0" err="1" smtClean="0"/>
              <a:t>grammer</a:t>
            </a:r>
            <a:r>
              <a:rPr lang="en-AU" dirty="0" smtClean="0"/>
              <a:t> is in the year 6 – 8 range in AUS VELS and is explained like this so you can refer to it if you want</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62</a:t>
            </a:fld>
            <a:endParaRPr lang="en-AU"/>
          </a:p>
        </p:txBody>
      </p:sp>
    </p:spTree>
    <p:extLst>
      <p:ext uri="{BB962C8B-B14F-4D97-AF65-F5344CB8AC3E}">
        <p14:creationId xmlns:p14="http://schemas.microsoft.com/office/powerpoint/2010/main" val="7776534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P25 half way down the page</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64</a:t>
            </a:fld>
            <a:endParaRPr lang="en-AU"/>
          </a:p>
        </p:txBody>
      </p:sp>
    </p:spTree>
    <p:extLst>
      <p:ext uri="{BB962C8B-B14F-4D97-AF65-F5344CB8AC3E}">
        <p14:creationId xmlns:p14="http://schemas.microsoft.com/office/powerpoint/2010/main" val="8001898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65</a:t>
            </a:fld>
            <a:endParaRPr lang="en-AU"/>
          </a:p>
        </p:txBody>
      </p:sp>
    </p:spTree>
    <p:extLst>
      <p:ext uri="{BB962C8B-B14F-4D97-AF65-F5344CB8AC3E}">
        <p14:creationId xmlns:p14="http://schemas.microsoft.com/office/powerpoint/2010/main" val="1222765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12</a:t>
            </a:fld>
            <a:endParaRPr lang="en-AU"/>
          </a:p>
        </p:txBody>
      </p:sp>
    </p:spTree>
    <p:extLst>
      <p:ext uri="{BB962C8B-B14F-4D97-AF65-F5344CB8AC3E}">
        <p14:creationId xmlns:p14="http://schemas.microsoft.com/office/powerpoint/2010/main" val="41523365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Actually</a:t>
            </a:r>
            <a:r>
              <a:rPr lang="en-AU" baseline="0" dirty="0" smtClean="0"/>
              <a:t> using noun groups for a purpose</a:t>
            </a:r>
          </a:p>
          <a:p>
            <a:r>
              <a:rPr lang="en-AU" baseline="0" dirty="0" smtClean="0"/>
              <a:t>Not just teaching grammar but doing it in context</a:t>
            </a:r>
            <a:endParaRPr lang="en-AU" dirty="0" smtClean="0"/>
          </a:p>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67</a:t>
            </a:fld>
            <a:endParaRPr lang="en-AU"/>
          </a:p>
        </p:txBody>
      </p:sp>
    </p:spTree>
    <p:extLst>
      <p:ext uri="{BB962C8B-B14F-4D97-AF65-F5344CB8AC3E}">
        <p14:creationId xmlns:p14="http://schemas.microsoft.com/office/powerpoint/2010/main" val="21010175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Australian Curriculum</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68</a:t>
            </a:fld>
            <a:endParaRPr lang="en-AU"/>
          </a:p>
        </p:txBody>
      </p:sp>
    </p:spTree>
    <p:extLst>
      <p:ext uri="{BB962C8B-B14F-4D97-AF65-F5344CB8AC3E}">
        <p14:creationId xmlns:p14="http://schemas.microsoft.com/office/powerpoint/2010/main" val="31967459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err="1" smtClean="0"/>
              <a:t>AusVels</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70</a:t>
            </a:fld>
            <a:endParaRPr lang="en-AU"/>
          </a:p>
        </p:txBody>
      </p:sp>
    </p:spTree>
    <p:extLst>
      <p:ext uri="{BB962C8B-B14F-4D97-AF65-F5344CB8AC3E}">
        <p14:creationId xmlns:p14="http://schemas.microsoft.com/office/powerpoint/2010/main" val="7483930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71</a:t>
            </a:fld>
            <a:endParaRPr lang="en-AU"/>
          </a:p>
        </p:txBody>
      </p:sp>
    </p:spTree>
    <p:extLst>
      <p:ext uri="{BB962C8B-B14F-4D97-AF65-F5344CB8AC3E}">
        <p14:creationId xmlns:p14="http://schemas.microsoft.com/office/powerpoint/2010/main" val="12800195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72</a:t>
            </a:fld>
            <a:endParaRPr lang="en-AU"/>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73</a:t>
            </a:fld>
            <a:endParaRPr lang="en-AU"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smtClean="0"/>
          </a:p>
          <a:p>
            <a:r>
              <a:rPr lang="en-AU" dirty="0" smtClean="0"/>
              <a:t>Could do </a:t>
            </a:r>
          </a:p>
          <a:p>
            <a:r>
              <a:rPr lang="en-AU" dirty="0" smtClean="0"/>
              <a:t>Questionable practice</a:t>
            </a:r>
          </a:p>
          <a:p>
            <a:r>
              <a:rPr lang="en-AU" dirty="0" smtClean="0"/>
              <a:t>Consider editing first before proof reading? Do you fall into</a:t>
            </a:r>
            <a:r>
              <a:rPr lang="en-AU" baseline="0" dirty="0" smtClean="0"/>
              <a:t> the proof reading trap?</a:t>
            </a:r>
            <a:endParaRPr lang="en-AU" dirty="0" smtClean="0"/>
          </a:p>
          <a:p>
            <a:endParaRPr lang="en-AU" dirty="0" smtClean="0"/>
          </a:p>
          <a:p>
            <a:r>
              <a:rPr lang="en-AU" dirty="0" smtClean="0"/>
              <a:t>Where do you start?</a:t>
            </a:r>
            <a:r>
              <a:rPr lang="en-AU" baseline="0" dirty="0" smtClean="0"/>
              <a:t> Turn and talk</a:t>
            </a:r>
          </a:p>
          <a:p>
            <a:endParaRPr lang="en-AU" baseline="0" dirty="0" smtClean="0"/>
          </a:p>
          <a:p>
            <a:r>
              <a:rPr lang="en-AU" baseline="0" dirty="0" smtClean="0"/>
              <a:t>Sandra- reading- edit first then proof read</a:t>
            </a:r>
            <a:endParaRPr lang="en-AU" dirty="0"/>
          </a:p>
        </p:txBody>
      </p:sp>
      <p:sp>
        <p:nvSpPr>
          <p:cNvPr id="4" name="Slide Number Placeholder 3"/>
          <p:cNvSpPr>
            <a:spLocks noGrp="1"/>
          </p:cNvSpPr>
          <p:nvPr>
            <p:ph type="sldNum" sz="quarter" idx="10"/>
          </p:nvPr>
        </p:nvSpPr>
        <p:spPr/>
        <p:txBody>
          <a:bodyPr/>
          <a:lstStyle/>
          <a:p>
            <a:pPr>
              <a:defRPr/>
            </a:pPr>
            <a:fld id="{60CC0A5E-4F31-4B8B-9C81-F4868F75ED43}" type="slidenum">
              <a:rPr lang="en-AU" smtClean="0"/>
              <a:pPr>
                <a:defRPr/>
              </a:pPr>
              <a:t>74</a:t>
            </a:fld>
            <a:endParaRPr lang="en-A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Oral language and how important</a:t>
            </a:r>
            <a:r>
              <a:rPr lang="en-AU" baseline="0" dirty="0" smtClean="0"/>
              <a:t> it is to talk our way to understanding</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13</a:t>
            </a:fld>
            <a:endParaRPr lang="en-AU"/>
          </a:p>
        </p:txBody>
      </p:sp>
    </p:spTree>
    <p:extLst>
      <p:ext uri="{BB962C8B-B14F-4D97-AF65-F5344CB8AC3E}">
        <p14:creationId xmlns:p14="http://schemas.microsoft.com/office/powerpoint/2010/main" val="1648830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Question is not whether we should teach grammar but HOW do we teach grammar?</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14</a:t>
            </a:fld>
            <a:endParaRPr lang="en-AU"/>
          </a:p>
        </p:txBody>
      </p:sp>
    </p:spTree>
    <p:extLst>
      <p:ext uri="{BB962C8B-B14F-4D97-AF65-F5344CB8AC3E}">
        <p14:creationId xmlns:p14="http://schemas.microsoft.com/office/powerpoint/2010/main" val="1043572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How do we get kids to be an effective writer:</a:t>
            </a:r>
          </a:p>
          <a:p>
            <a:r>
              <a:rPr lang="en-AU" dirty="0" smtClean="0"/>
              <a:t>Talked about effective readers but no writers</a:t>
            </a:r>
          </a:p>
          <a:p>
            <a:r>
              <a:rPr lang="en-AU" dirty="0" smtClean="0"/>
              <a:t>What do you do in your school?</a:t>
            </a:r>
          </a:p>
          <a:p>
            <a:r>
              <a:rPr lang="en-AU" dirty="0" smtClean="0"/>
              <a:t>Turn and Talk</a:t>
            </a:r>
          </a:p>
          <a:p>
            <a:endParaRPr lang="en-AU" dirty="0" smtClean="0"/>
          </a:p>
          <a:p>
            <a:r>
              <a:rPr lang="en-AU" dirty="0" smtClean="0"/>
              <a:t>Conventions</a:t>
            </a:r>
            <a:r>
              <a:rPr lang="en-AU" baseline="0" dirty="0" smtClean="0"/>
              <a:t> are an important part of the writers craft- </a:t>
            </a:r>
          </a:p>
          <a:p>
            <a:pPr>
              <a:buFont typeface="Arial" pitchFamily="34" charset="0"/>
              <a:buChar char="•"/>
            </a:pPr>
            <a:r>
              <a:rPr lang="en-AU" baseline="0" dirty="0" smtClean="0"/>
              <a:t>high expectations of use of conventions</a:t>
            </a:r>
          </a:p>
          <a:p>
            <a:pPr>
              <a:buFont typeface="Arial" pitchFamily="34" charset="0"/>
              <a:buChar char="•"/>
            </a:pPr>
            <a:r>
              <a:rPr lang="en-AU" baseline="0" dirty="0" smtClean="0"/>
              <a:t>explicit teaching</a:t>
            </a:r>
          </a:p>
          <a:p>
            <a:pPr>
              <a:buFont typeface="Arial" pitchFamily="34" charset="0"/>
              <a:buChar char="•"/>
            </a:pPr>
            <a:r>
              <a:rPr lang="en-AU" baseline="0" dirty="0" smtClean="0"/>
              <a:t>Student connection to purpose and audience of writing</a:t>
            </a:r>
          </a:p>
          <a:p>
            <a:r>
              <a:rPr lang="en-AU" baseline="0" dirty="0" smtClean="0"/>
              <a:t> and student are crucial to improve students use of conventions.   </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15</a:t>
            </a:fld>
            <a:endParaRPr lang="en-A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Grid</a:t>
            </a:r>
            <a:r>
              <a:rPr lang="en-AU" baseline="0" dirty="0" smtClean="0"/>
              <a:t> activity</a:t>
            </a:r>
          </a:p>
          <a:p>
            <a:r>
              <a:rPr lang="en-AU" baseline="0" dirty="0" smtClean="0"/>
              <a:t>At their tables get participants to share what they use to teach writing conventions</a:t>
            </a:r>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16</a:t>
            </a:fld>
            <a:endParaRPr lang="en-AU"/>
          </a:p>
        </p:txBody>
      </p:sp>
    </p:spTree>
    <p:extLst>
      <p:ext uri="{BB962C8B-B14F-4D97-AF65-F5344CB8AC3E}">
        <p14:creationId xmlns:p14="http://schemas.microsoft.com/office/powerpoint/2010/main" val="32733214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AU" dirty="0" smtClean="0"/>
              <a:t>A3 </a:t>
            </a:r>
            <a:r>
              <a:rPr lang="en-AU" baseline="0" dirty="0" smtClean="0"/>
              <a:t> at table for recording the information</a:t>
            </a:r>
          </a:p>
          <a:p>
            <a:pPr marL="228600" indent="-228600">
              <a:buAutoNum type="arabicPeriod"/>
            </a:pPr>
            <a:r>
              <a:rPr lang="en-AU" baseline="0" dirty="0" smtClean="0"/>
              <a:t>Window shop at the other tables to see what the other schools are using</a:t>
            </a:r>
          </a:p>
          <a:p>
            <a:pPr marL="228600" indent="-228600">
              <a:buAutoNum type="arabicPeriod"/>
            </a:pPr>
            <a:r>
              <a:rPr lang="en-AU" baseline="0" dirty="0" smtClean="0"/>
              <a:t>Report back questions clarifications</a:t>
            </a:r>
          </a:p>
          <a:p>
            <a:pPr marL="228600" indent="-228600">
              <a:buAutoNum type="arabicPeriod"/>
            </a:pPr>
            <a:endParaRPr lang="en-AU" baseline="0" dirty="0" smtClean="0"/>
          </a:p>
          <a:p>
            <a:pPr marL="228600" indent="-228600">
              <a:buAutoNum type="arabicPeriod"/>
            </a:pPr>
            <a:r>
              <a:rPr lang="en-AU" baseline="0" dirty="0" smtClean="0"/>
              <a:t>We will collect the sheets up and write them up for distribution</a:t>
            </a:r>
          </a:p>
          <a:p>
            <a:endParaRPr lang="en-AU" dirty="0" smtClean="0"/>
          </a:p>
          <a:p>
            <a:r>
              <a:rPr lang="en-AU" dirty="0" smtClean="0"/>
              <a:t>As we go through the session</a:t>
            </a:r>
            <a:r>
              <a:rPr lang="en-AU" baseline="0" dirty="0" smtClean="0"/>
              <a:t> you might want to add some things to your own work.</a:t>
            </a:r>
          </a:p>
          <a:p>
            <a:endParaRPr lang="en-AU" dirty="0"/>
          </a:p>
        </p:txBody>
      </p:sp>
      <p:sp>
        <p:nvSpPr>
          <p:cNvPr id="4" name="Slide Number Placeholder 3"/>
          <p:cNvSpPr>
            <a:spLocks noGrp="1"/>
          </p:cNvSpPr>
          <p:nvPr>
            <p:ph type="sldNum" sz="quarter" idx="10"/>
          </p:nvPr>
        </p:nvSpPr>
        <p:spPr/>
        <p:txBody>
          <a:bodyPr/>
          <a:lstStyle/>
          <a:p>
            <a:fld id="{4FA3BA27-0183-49CA-8DEB-A17026ECE7C4}" type="slidenum">
              <a:rPr lang="en-AU" smtClean="0"/>
              <a:pPr/>
              <a:t>17</a:t>
            </a:fld>
            <a:endParaRPr lang="en-AU"/>
          </a:p>
        </p:txBody>
      </p:sp>
    </p:spTree>
    <p:extLst>
      <p:ext uri="{BB962C8B-B14F-4D97-AF65-F5344CB8AC3E}">
        <p14:creationId xmlns:p14="http://schemas.microsoft.com/office/powerpoint/2010/main" val="4637064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 name="Picture 54" descr="DETearly368_Sml"/>
          <p:cNvPicPr>
            <a:picLocks noChangeAspect="1" noChangeArrowheads="1"/>
          </p:cNvPicPr>
          <p:nvPr userDrawn="1"/>
        </p:nvPicPr>
        <p:blipFill>
          <a:blip r:embed="rId2"/>
          <a:srcRect/>
          <a:stretch>
            <a:fillRect/>
          </a:stretch>
        </p:blipFill>
        <p:spPr bwMode="auto">
          <a:xfrm>
            <a:off x="9278938" y="7910513"/>
            <a:ext cx="1465262" cy="1465262"/>
          </a:xfrm>
          <a:prstGeom prst="rect">
            <a:avLst/>
          </a:prstGeom>
          <a:noFill/>
          <a:ln w="9525">
            <a:noFill/>
            <a:miter lim="800000"/>
            <a:headEnd/>
            <a:tailEnd/>
          </a:ln>
        </p:spPr>
      </p:pic>
      <p:pic>
        <p:nvPicPr>
          <p:cNvPr id="3" name="Picture 55" descr="ECEO_Pos_MonoTest2"/>
          <p:cNvPicPr>
            <a:picLocks noChangeAspect="1" noChangeArrowheads="1"/>
          </p:cNvPicPr>
          <p:nvPr userDrawn="1"/>
        </p:nvPicPr>
        <p:blipFill>
          <a:blip r:embed="rId3"/>
          <a:srcRect/>
          <a:stretch>
            <a:fillRect/>
          </a:stretch>
        </p:blipFill>
        <p:spPr bwMode="auto">
          <a:xfrm rot="21180751">
            <a:off x="10896600" y="7620000"/>
            <a:ext cx="1397000" cy="1397000"/>
          </a:xfrm>
          <a:prstGeom prst="rect">
            <a:avLst/>
          </a:prstGeom>
          <a:solidFill>
            <a:srgbClr val="800000"/>
          </a:solidFill>
          <a:ln w="9525">
            <a:noFill/>
            <a:miter lim="800000"/>
            <a:headEnd/>
            <a:tailEnd/>
          </a:ln>
        </p:spPr>
      </p:pic>
      <p:pic>
        <p:nvPicPr>
          <p:cNvPr id="4" name="Picture 13"/>
          <p:cNvPicPr>
            <a:picLocks noChangeAspect="1" noChangeArrowheads="1"/>
          </p:cNvPicPr>
          <p:nvPr userDrawn="1"/>
        </p:nvPicPr>
        <p:blipFill>
          <a:blip r:embed="rId4"/>
          <a:srcRect/>
          <a:stretch>
            <a:fillRect/>
          </a:stretch>
        </p:blipFill>
        <p:spPr bwMode="auto">
          <a:xfrm>
            <a:off x="1128713" y="8915400"/>
            <a:ext cx="2833687" cy="515938"/>
          </a:xfrm>
          <a:prstGeom prst="rect">
            <a:avLst/>
          </a:prstGeom>
          <a:noFill/>
          <a:ln w="12700">
            <a:noFill/>
            <a:miter lim="800000"/>
            <a:headEnd/>
            <a:tailEnd/>
          </a:ln>
        </p:spPr>
      </p:pic>
      <p:pic>
        <p:nvPicPr>
          <p:cNvPr id="5" name="Picture 59" descr="DETearly722_Sml"/>
          <p:cNvPicPr>
            <a:picLocks noChangeAspect="1" noChangeArrowheads="1"/>
          </p:cNvPicPr>
          <p:nvPr userDrawn="1"/>
        </p:nvPicPr>
        <p:blipFill>
          <a:blip r:embed="rId5"/>
          <a:srcRect/>
          <a:stretch>
            <a:fillRect/>
          </a:stretch>
        </p:blipFill>
        <p:spPr bwMode="auto">
          <a:xfrm>
            <a:off x="4478338" y="7910513"/>
            <a:ext cx="1465262" cy="1465262"/>
          </a:xfrm>
          <a:prstGeom prst="rect">
            <a:avLst/>
          </a:prstGeom>
          <a:noFill/>
          <a:ln w="9525">
            <a:noFill/>
            <a:miter lim="800000"/>
            <a:headEnd/>
            <a:tailEnd/>
          </a:ln>
        </p:spPr>
      </p:pic>
      <p:pic>
        <p:nvPicPr>
          <p:cNvPr id="6" name="Picture 60" descr="DETearly805_Sml"/>
          <p:cNvPicPr>
            <a:picLocks noChangeAspect="1" noChangeArrowheads="1"/>
          </p:cNvPicPr>
          <p:nvPr userDrawn="1"/>
        </p:nvPicPr>
        <p:blipFill>
          <a:blip r:embed="rId6"/>
          <a:srcRect/>
          <a:stretch>
            <a:fillRect/>
          </a:stretch>
        </p:blipFill>
        <p:spPr bwMode="auto">
          <a:xfrm>
            <a:off x="6078538" y="7910513"/>
            <a:ext cx="1466850" cy="1465262"/>
          </a:xfrm>
          <a:prstGeom prst="rect">
            <a:avLst/>
          </a:prstGeom>
          <a:noFill/>
          <a:ln w="9525">
            <a:noFill/>
            <a:miter lim="800000"/>
            <a:headEnd/>
            <a:tailEnd/>
          </a:ln>
        </p:spPr>
      </p:pic>
      <p:pic>
        <p:nvPicPr>
          <p:cNvPr id="7" name="Picture 58" descr="DETearly281_Sml"/>
          <p:cNvPicPr>
            <a:picLocks noChangeAspect="1" noChangeArrowheads="1"/>
          </p:cNvPicPr>
          <p:nvPr userDrawn="1"/>
        </p:nvPicPr>
        <p:blipFill>
          <a:blip r:embed="rId7"/>
          <a:srcRect/>
          <a:stretch>
            <a:fillRect/>
          </a:stretch>
        </p:blipFill>
        <p:spPr bwMode="auto">
          <a:xfrm>
            <a:off x="7678738" y="7910513"/>
            <a:ext cx="1465262" cy="1465262"/>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750" y="381000"/>
            <a:ext cx="2762250" cy="7162800"/>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1138238" y="381000"/>
            <a:ext cx="8139112" cy="7162800"/>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38238" y="381000"/>
            <a:ext cx="11053762" cy="838200"/>
          </a:xfrm>
        </p:spPr>
        <p:txBody>
          <a:bodyPr/>
          <a:lstStyle/>
          <a:p>
            <a:r>
              <a:rPr lang="en-AU" smtClean="0"/>
              <a:t>Click to edit Master title style</a:t>
            </a:r>
            <a:endParaRPr lang="en-US"/>
          </a:p>
        </p:txBody>
      </p:sp>
      <p:sp>
        <p:nvSpPr>
          <p:cNvPr id="3" name="Table Placeholder 2"/>
          <p:cNvSpPr>
            <a:spLocks noGrp="1"/>
          </p:cNvSpPr>
          <p:nvPr>
            <p:ph type="tbl" idx="1"/>
          </p:nvPr>
        </p:nvSpPr>
        <p:spPr>
          <a:xfrm>
            <a:off x="1138238" y="1219200"/>
            <a:ext cx="11053762" cy="6324600"/>
          </a:xfrm>
        </p:spPr>
        <p:txBody>
          <a:bodyPr/>
          <a:lstStyle/>
          <a:p>
            <a:pPr lvl="0"/>
            <a:endParaRPr lang="en-US"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138238" y="381000"/>
            <a:ext cx="11053762" cy="838200"/>
          </a:xfrm>
        </p:spPr>
        <p:txBody>
          <a:bodyPr/>
          <a:lstStyle/>
          <a:p>
            <a:r>
              <a:rPr lang="en-AU" smtClean="0"/>
              <a:t>Click to edit Master title style</a:t>
            </a:r>
            <a:endParaRPr lang="en-US"/>
          </a:p>
        </p:txBody>
      </p:sp>
      <p:sp>
        <p:nvSpPr>
          <p:cNvPr id="3" name="Text Placeholder 2"/>
          <p:cNvSpPr>
            <a:spLocks noGrp="1"/>
          </p:cNvSpPr>
          <p:nvPr>
            <p:ph type="body" sz="half" idx="1"/>
          </p:nvPr>
        </p:nvSpPr>
        <p:spPr>
          <a:xfrm>
            <a:off x="1138238" y="1219200"/>
            <a:ext cx="5449887" cy="6324600"/>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hart Placeholder 3"/>
          <p:cNvSpPr>
            <a:spLocks noGrp="1"/>
          </p:cNvSpPr>
          <p:nvPr>
            <p:ph type="chart" sz="half" idx="2"/>
          </p:nvPr>
        </p:nvSpPr>
        <p:spPr>
          <a:xfrm>
            <a:off x="6740525" y="1219200"/>
            <a:ext cx="5451475" cy="6324600"/>
          </a:xfrm>
        </p:spPr>
        <p:txBody>
          <a:bodyPr/>
          <a:lstStyle/>
          <a:p>
            <a:pPr lvl="0"/>
            <a:endParaRPr lang="en-US" noProof="0" smtClean="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38238" y="381000"/>
            <a:ext cx="11053762" cy="838200"/>
          </a:xfrm>
        </p:spPr>
        <p:txBody>
          <a:bodyPr/>
          <a:lstStyle/>
          <a:p>
            <a:r>
              <a:rPr lang="en-AU" smtClean="0"/>
              <a:t>Click to edit Master title style</a:t>
            </a:r>
            <a:endParaRPr lang="en-US"/>
          </a:p>
        </p:txBody>
      </p:sp>
      <p:sp>
        <p:nvSpPr>
          <p:cNvPr id="3" name="Chart Placeholder 2"/>
          <p:cNvSpPr>
            <a:spLocks noGrp="1"/>
          </p:cNvSpPr>
          <p:nvPr>
            <p:ph type="chart" sz="half" idx="1"/>
          </p:nvPr>
        </p:nvSpPr>
        <p:spPr>
          <a:xfrm>
            <a:off x="1138238" y="1219200"/>
            <a:ext cx="5449887" cy="6324600"/>
          </a:xfrm>
        </p:spPr>
        <p:txBody>
          <a:bodyPr/>
          <a:lstStyle/>
          <a:p>
            <a:pPr lvl="0"/>
            <a:endParaRPr lang="en-US" noProof="0" smtClean="0"/>
          </a:p>
        </p:txBody>
      </p:sp>
      <p:sp>
        <p:nvSpPr>
          <p:cNvPr id="4" name="Text Placeholder 3"/>
          <p:cNvSpPr>
            <a:spLocks noGrp="1"/>
          </p:cNvSpPr>
          <p:nvPr>
            <p:ph type="body" sz="half" idx="2"/>
          </p:nvPr>
        </p:nvSpPr>
        <p:spPr>
          <a:xfrm>
            <a:off x="6740525" y="1219200"/>
            <a:ext cx="5451475" cy="6324600"/>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1138238" y="381000"/>
            <a:ext cx="11053762" cy="838200"/>
          </a:xfrm>
        </p:spPr>
        <p:txBody>
          <a:bodyPr/>
          <a:lstStyle/>
          <a:p>
            <a:r>
              <a:rPr lang="en-AU" smtClean="0"/>
              <a:t>Click to edit Master title style</a:t>
            </a:r>
            <a:endParaRPr lang="en-US"/>
          </a:p>
        </p:txBody>
      </p:sp>
      <p:sp>
        <p:nvSpPr>
          <p:cNvPr id="3" name="SmartArt Placeholder 2"/>
          <p:cNvSpPr>
            <a:spLocks noGrp="1"/>
          </p:cNvSpPr>
          <p:nvPr>
            <p:ph type="dgm" idx="1"/>
          </p:nvPr>
        </p:nvSpPr>
        <p:spPr>
          <a:xfrm>
            <a:off x="1138238" y="1219200"/>
            <a:ext cx="11053762" cy="6324600"/>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138238" y="381000"/>
            <a:ext cx="11053762" cy="838200"/>
          </a:xfrm>
        </p:spPr>
        <p:txBody>
          <a:bodyPr/>
          <a:lstStyle/>
          <a:p>
            <a:r>
              <a:rPr lang="en-AU" smtClean="0"/>
              <a:t>Click to edit Master title style</a:t>
            </a:r>
            <a:endParaRPr lang="en-US"/>
          </a:p>
        </p:txBody>
      </p:sp>
      <p:sp>
        <p:nvSpPr>
          <p:cNvPr id="3" name="Chart Placeholder 2"/>
          <p:cNvSpPr>
            <a:spLocks noGrp="1"/>
          </p:cNvSpPr>
          <p:nvPr>
            <p:ph type="chart" idx="1"/>
          </p:nvPr>
        </p:nvSpPr>
        <p:spPr>
          <a:xfrm>
            <a:off x="1138238" y="1219200"/>
            <a:ext cx="11053762" cy="6324600"/>
          </a:xfrm>
        </p:spPr>
        <p:txBody>
          <a:bodyPr/>
          <a:lstStyle/>
          <a:p>
            <a:pPr lvl="0"/>
            <a:endParaRPr lang="en-US" noProof="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9038"/>
            <a:ext cx="11052175" cy="1938337"/>
          </a:xfrm>
        </p:spPr>
        <p:txBody>
          <a:bodyPr/>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1027113" y="4135438"/>
            <a:ext cx="11052175"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AU"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1138238" y="1219200"/>
            <a:ext cx="5449887" cy="6324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6740525" y="1219200"/>
            <a:ext cx="5451475" cy="6324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1463" cy="1625600"/>
          </a:xfrm>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650875" y="2184400"/>
            <a:ext cx="5745163" cy="909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650875" y="3094038"/>
            <a:ext cx="5745163" cy="5621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6605588" y="2184400"/>
            <a:ext cx="5746750" cy="909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6605588" y="3094038"/>
            <a:ext cx="5746750" cy="5621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6725" cy="1652587"/>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5083175" y="388938"/>
            <a:ext cx="7269163" cy="8326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650875" y="2041525"/>
            <a:ext cx="4276725" cy="66738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7938" y="6829425"/>
            <a:ext cx="7802562" cy="806450"/>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2547938" y="871538"/>
            <a:ext cx="7802562" cy="58547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547938" y="7635875"/>
            <a:ext cx="7802562" cy="11445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55" descr="ECEO_Pos_MonoTest2"/>
          <p:cNvPicPr>
            <a:picLocks noChangeAspect="1" noChangeArrowheads="1"/>
          </p:cNvPicPr>
          <p:nvPr userDrawn="1"/>
        </p:nvPicPr>
        <p:blipFill>
          <a:blip r:embed="rId18"/>
          <a:srcRect/>
          <a:stretch>
            <a:fillRect/>
          </a:stretch>
        </p:blipFill>
        <p:spPr bwMode="auto">
          <a:xfrm rot="-419249">
            <a:off x="10896600" y="7620000"/>
            <a:ext cx="1397000" cy="1397000"/>
          </a:xfrm>
          <a:prstGeom prst="rect">
            <a:avLst/>
          </a:prstGeom>
          <a:solidFill>
            <a:srgbClr val="800000"/>
          </a:solidFill>
          <a:ln w="9525">
            <a:noFill/>
            <a:miter lim="800000"/>
            <a:headEnd/>
            <a:tailEnd/>
          </a:ln>
        </p:spPr>
      </p:pic>
      <p:sp>
        <p:nvSpPr>
          <p:cNvPr id="1027" name="Rectangle 2"/>
          <p:cNvSpPr>
            <a:spLocks noGrp="1" noChangeArrowheads="1"/>
          </p:cNvSpPr>
          <p:nvPr>
            <p:ph type="title"/>
          </p:nvPr>
        </p:nvSpPr>
        <p:spPr bwMode="auto">
          <a:xfrm>
            <a:off x="1138238" y="381000"/>
            <a:ext cx="11053762" cy="838200"/>
          </a:xfrm>
          <a:prstGeom prst="rect">
            <a:avLst/>
          </a:prstGeom>
          <a:noFill/>
          <a:ln w="9525">
            <a:noFill/>
            <a:miter lim="800000"/>
            <a:headEnd/>
            <a:tailEnd/>
          </a:ln>
        </p:spPr>
        <p:txBody>
          <a:bodyPr vert="horz" wrap="square" lIns="130055" tIns="65028" rIns="130055" bIns="65028" numCol="1" anchor="t" anchorCtr="0" compatLnSpc="1">
            <a:prstTxWarp prst="textNoShape">
              <a:avLst/>
            </a:prstTxWarp>
          </a:bodyPr>
          <a:lstStyle/>
          <a:p>
            <a:pPr lvl="0"/>
            <a:r>
              <a:rPr lang="en-AU" smtClean="0"/>
              <a:t>Click to edit Master title style</a:t>
            </a:r>
          </a:p>
        </p:txBody>
      </p:sp>
      <p:sp>
        <p:nvSpPr>
          <p:cNvPr id="1028" name="Rectangle 3"/>
          <p:cNvSpPr>
            <a:spLocks noGrp="1" noChangeArrowheads="1"/>
          </p:cNvSpPr>
          <p:nvPr>
            <p:ph type="body" idx="1"/>
          </p:nvPr>
        </p:nvSpPr>
        <p:spPr bwMode="auto">
          <a:xfrm>
            <a:off x="1138238" y="1219200"/>
            <a:ext cx="11053762" cy="6324600"/>
          </a:xfrm>
          <a:prstGeom prst="rect">
            <a:avLst/>
          </a:prstGeom>
          <a:noFill/>
          <a:ln w="9525">
            <a:noFill/>
            <a:miter lim="800000"/>
            <a:headEnd/>
            <a:tailEnd/>
          </a:ln>
        </p:spPr>
        <p:txBody>
          <a:bodyPr vert="horz" wrap="square" lIns="130055" tIns="65028" rIns="130055" bIns="65028"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pic>
        <p:nvPicPr>
          <p:cNvPr id="1029" name="Picture 13"/>
          <p:cNvPicPr>
            <a:picLocks noChangeAspect="1" noChangeArrowheads="1"/>
          </p:cNvPicPr>
          <p:nvPr userDrawn="1"/>
        </p:nvPicPr>
        <p:blipFill>
          <a:blip r:embed="rId19"/>
          <a:srcRect/>
          <a:stretch>
            <a:fillRect/>
          </a:stretch>
        </p:blipFill>
        <p:spPr bwMode="auto">
          <a:xfrm>
            <a:off x="1128713" y="8915400"/>
            <a:ext cx="2833687" cy="515938"/>
          </a:xfrm>
          <a:prstGeom prst="rect">
            <a:avLst/>
          </a:prstGeom>
          <a:noFill/>
          <a:ln w="12700">
            <a:noFill/>
            <a:miter lim="800000"/>
            <a:headEnd/>
            <a:tailEnd/>
          </a:ln>
        </p:spPr>
      </p:pic>
    </p:spTree>
  </p:cSld>
  <p:clrMap bg1="lt1" tx1="dk1" bg2="lt2" tx2="dk2" accent1="accent1" accent2="accent2" accent3="accent3" accent4="accent4" accent5="accent5" accent6="accent6" hlink="hlink" folHlink="folHlink"/>
  <p:sldLayoutIdLst>
    <p:sldLayoutId id="2147484004"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 id="2147483999" r:id="rId12"/>
    <p:sldLayoutId id="2147484000" r:id="rId13"/>
    <p:sldLayoutId id="2147484001" r:id="rId14"/>
    <p:sldLayoutId id="2147484002" r:id="rId15"/>
    <p:sldLayoutId id="2147484003" r:id="rId16"/>
  </p:sldLayoutIdLst>
  <p:txStyles>
    <p:titleStyle>
      <a:lvl1pPr algn="l" defTabSz="1300163" rtl="0" eaLnBrk="0" fontAlgn="base" hangingPunct="0">
        <a:spcBef>
          <a:spcPct val="0"/>
        </a:spcBef>
        <a:spcAft>
          <a:spcPct val="0"/>
        </a:spcAft>
        <a:defRPr sz="4300" b="1">
          <a:solidFill>
            <a:srgbClr val="800000"/>
          </a:solidFill>
          <a:latin typeface="+mj-lt"/>
          <a:ea typeface="+mj-ea"/>
          <a:cs typeface="+mj-cs"/>
        </a:defRPr>
      </a:lvl1pPr>
      <a:lvl2pPr algn="l" defTabSz="1300163" rtl="0" eaLnBrk="0" fontAlgn="base" hangingPunct="0">
        <a:spcBef>
          <a:spcPct val="0"/>
        </a:spcBef>
        <a:spcAft>
          <a:spcPct val="0"/>
        </a:spcAft>
        <a:defRPr sz="4300" b="1">
          <a:solidFill>
            <a:srgbClr val="800000"/>
          </a:solidFill>
          <a:latin typeface="Arial" pitchFamily="-111" charset="0"/>
          <a:ea typeface="ＭＳ Ｐゴシック" pitchFamily="-111" charset="-128"/>
          <a:cs typeface="ＭＳ Ｐゴシック" pitchFamily="-111" charset="-128"/>
        </a:defRPr>
      </a:lvl2pPr>
      <a:lvl3pPr algn="l" defTabSz="1300163" rtl="0" eaLnBrk="0" fontAlgn="base" hangingPunct="0">
        <a:spcBef>
          <a:spcPct val="0"/>
        </a:spcBef>
        <a:spcAft>
          <a:spcPct val="0"/>
        </a:spcAft>
        <a:defRPr sz="4300" b="1">
          <a:solidFill>
            <a:srgbClr val="800000"/>
          </a:solidFill>
          <a:latin typeface="Arial" pitchFamily="-111" charset="0"/>
          <a:ea typeface="ＭＳ Ｐゴシック" pitchFamily="-111" charset="-128"/>
          <a:cs typeface="ＭＳ Ｐゴシック" pitchFamily="-111" charset="-128"/>
        </a:defRPr>
      </a:lvl3pPr>
      <a:lvl4pPr algn="l" defTabSz="1300163" rtl="0" eaLnBrk="0" fontAlgn="base" hangingPunct="0">
        <a:spcBef>
          <a:spcPct val="0"/>
        </a:spcBef>
        <a:spcAft>
          <a:spcPct val="0"/>
        </a:spcAft>
        <a:defRPr sz="4300" b="1">
          <a:solidFill>
            <a:srgbClr val="800000"/>
          </a:solidFill>
          <a:latin typeface="Arial" pitchFamily="-111" charset="0"/>
          <a:ea typeface="ＭＳ Ｐゴシック" pitchFamily="-111" charset="-128"/>
          <a:cs typeface="ＭＳ Ｐゴシック" pitchFamily="-111" charset="-128"/>
        </a:defRPr>
      </a:lvl4pPr>
      <a:lvl5pPr algn="l" defTabSz="1300163" rtl="0" eaLnBrk="0" fontAlgn="base" hangingPunct="0">
        <a:spcBef>
          <a:spcPct val="0"/>
        </a:spcBef>
        <a:spcAft>
          <a:spcPct val="0"/>
        </a:spcAft>
        <a:defRPr sz="4300" b="1">
          <a:solidFill>
            <a:srgbClr val="800000"/>
          </a:solidFill>
          <a:latin typeface="Arial" pitchFamily="-111" charset="0"/>
          <a:ea typeface="ＭＳ Ｐゴシック" pitchFamily="-111" charset="-128"/>
          <a:cs typeface="ＭＳ Ｐゴシック" pitchFamily="-111" charset="-128"/>
        </a:defRPr>
      </a:lvl5pPr>
      <a:lvl6pPr marL="457200" algn="l" defTabSz="1300163" rtl="0" fontAlgn="base">
        <a:spcBef>
          <a:spcPct val="0"/>
        </a:spcBef>
        <a:spcAft>
          <a:spcPct val="0"/>
        </a:spcAft>
        <a:defRPr sz="4300" b="1">
          <a:solidFill>
            <a:srgbClr val="FF740A"/>
          </a:solidFill>
          <a:latin typeface="Arial" pitchFamily="-111" charset="0"/>
          <a:ea typeface="ＭＳ Ｐゴシック" pitchFamily="-111" charset="-128"/>
          <a:cs typeface="ＭＳ Ｐゴシック" pitchFamily="-111" charset="-128"/>
        </a:defRPr>
      </a:lvl6pPr>
      <a:lvl7pPr marL="914400" algn="l" defTabSz="1300163" rtl="0" fontAlgn="base">
        <a:spcBef>
          <a:spcPct val="0"/>
        </a:spcBef>
        <a:spcAft>
          <a:spcPct val="0"/>
        </a:spcAft>
        <a:defRPr sz="4300" b="1">
          <a:solidFill>
            <a:srgbClr val="FF740A"/>
          </a:solidFill>
          <a:latin typeface="Arial" pitchFamily="-111" charset="0"/>
          <a:ea typeface="ＭＳ Ｐゴシック" pitchFamily="-111" charset="-128"/>
          <a:cs typeface="ＭＳ Ｐゴシック" pitchFamily="-111" charset="-128"/>
        </a:defRPr>
      </a:lvl7pPr>
      <a:lvl8pPr marL="1371600" algn="l" defTabSz="1300163" rtl="0" fontAlgn="base">
        <a:spcBef>
          <a:spcPct val="0"/>
        </a:spcBef>
        <a:spcAft>
          <a:spcPct val="0"/>
        </a:spcAft>
        <a:defRPr sz="4300" b="1">
          <a:solidFill>
            <a:srgbClr val="FF740A"/>
          </a:solidFill>
          <a:latin typeface="Arial" pitchFamily="-111" charset="0"/>
          <a:ea typeface="ＭＳ Ｐゴシック" pitchFamily="-111" charset="-128"/>
          <a:cs typeface="ＭＳ Ｐゴシック" pitchFamily="-111" charset="-128"/>
        </a:defRPr>
      </a:lvl8pPr>
      <a:lvl9pPr marL="1828800" algn="l" defTabSz="1300163" rtl="0" fontAlgn="base">
        <a:spcBef>
          <a:spcPct val="0"/>
        </a:spcBef>
        <a:spcAft>
          <a:spcPct val="0"/>
        </a:spcAft>
        <a:defRPr sz="4300" b="1">
          <a:solidFill>
            <a:srgbClr val="FF740A"/>
          </a:solidFill>
          <a:latin typeface="Arial" pitchFamily="-111" charset="0"/>
          <a:ea typeface="ＭＳ Ｐゴシック" pitchFamily="-111" charset="-128"/>
          <a:cs typeface="ＭＳ Ｐゴシック" pitchFamily="-111" charset="-128"/>
        </a:defRPr>
      </a:lvl9pPr>
    </p:titleStyle>
    <p:bodyStyle>
      <a:lvl1pPr marL="487363" indent="-487363" algn="l" defTabSz="1300163" rtl="0" eaLnBrk="0" fontAlgn="base" hangingPunct="0">
        <a:spcBef>
          <a:spcPct val="20000"/>
        </a:spcBef>
        <a:spcAft>
          <a:spcPct val="0"/>
        </a:spcAft>
        <a:buChar char="•"/>
        <a:defRPr sz="3300">
          <a:solidFill>
            <a:srgbClr val="4B4B4B"/>
          </a:solidFill>
          <a:latin typeface="+mn-lt"/>
          <a:ea typeface="+mn-ea"/>
          <a:cs typeface="+mn-cs"/>
        </a:defRPr>
      </a:lvl1pPr>
      <a:lvl2pPr marL="1057275" indent="-406400" algn="l" defTabSz="1300163" rtl="0" eaLnBrk="0" fontAlgn="base" hangingPunct="0">
        <a:spcBef>
          <a:spcPct val="20000"/>
        </a:spcBef>
        <a:spcAft>
          <a:spcPct val="0"/>
        </a:spcAft>
        <a:buChar char="–"/>
        <a:defRPr sz="2800">
          <a:solidFill>
            <a:srgbClr val="4B4B4B"/>
          </a:solidFill>
          <a:latin typeface="+mn-lt"/>
          <a:ea typeface="+mn-ea"/>
        </a:defRPr>
      </a:lvl2pPr>
      <a:lvl3pPr marL="1625600" indent="-325438" algn="l" defTabSz="1300163" rtl="0" eaLnBrk="0" fontAlgn="base" hangingPunct="0">
        <a:spcBef>
          <a:spcPct val="20000"/>
        </a:spcBef>
        <a:spcAft>
          <a:spcPct val="0"/>
        </a:spcAft>
        <a:buChar char="•"/>
        <a:defRPr sz="2200">
          <a:solidFill>
            <a:srgbClr val="4B4B4B"/>
          </a:solidFill>
          <a:latin typeface="+mn-lt"/>
          <a:ea typeface="+mn-ea"/>
        </a:defRPr>
      </a:lvl3pPr>
      <a:lvl4pPr marL="2276475" indent="-325438" algn="l" defTabSz="1300163" rtl="0" eaLnBrk="0" fontAlgn="base" hangingPunct="0">
        <a:spcBef>
          <a:spcPct val="20000"/>
        </a:spcBef>
        <a:spcAft>
          <a:spcPct val="0"/>
        </a:spcAft>
        <a:buChar char="–"/>
        <a:defRPr sz="1900">
          <a:solidFill>
            <a:srgbClr val="4B4B4B"/>
          </a:solidFill>
          <a:latin typeface="+mn-lt"/>
          <a:ea typeface="+mn-ea"/>
        </a:defRPr>
      </a:lvl4pPr>
      <a:lvl5pPr marL="2925763" indent="-325438" algn="l" defTabSz="1300163" rtl="0" eaLnBrk="0" fontAlgn="base" hangingPunct="0">
        <a:spcBef>
          <a:spcPct val="20000"/>
        </a:spcBef>
        <a:spcAft>
          <a:spcPct val="0"/>
        </a:spcAft>
        <a:buChar char="»"/>
        <a:defRPr sz="1900">
          <a:solidFill>
            <a:srgbClr val="4B4B4B"/>
          </a:solidFill>
          <a:latin typeface="+mn-lt"/>
          <a:ea typeface="+mn-ea"/>
        </a:defRPr>
      </a:lvl5pPr>
      <a:lvl6pPr marL="3382963" indent="-325438" algn="l" defTabSz="1300163" rtl="0" fontAlgn="base">
        <a:spcBef>
          <a:spcPct val="20000"/>
        </a:spcBef>
        <a:spcAft>
          <a:spcPct val="0"/>
        </a:spcAft>
        <a:buChar char="»"/>
        <a:defRPr sz="1900">
          <a:solidFill>
            <a:srgbClr val="4B4B4B"/>
          </a:solidFill>
          <a:latin typeface="+mn-lt"/>
          <a:ea typeface="+mn-ea"/>
        </a:defRPr>
      </a:lvl6pPr>
      <a:lvl7pPr marL="3840163" indent="-325438" algn="l" defTabSz="1300163" rtl="0" fontAlgn="base">
        <a:spcBef>
          <a:spcPct val="20000"/>
        </a:spcBef>
        <a:spcAft>
          <a:spcPct val="0"/>
        </a:spcAft>
        <a:buChar char="»"/>
        <a:defRPr sz="1900">
          <a:solidFill>
            <a:srgbClr val="4B4B4B"/>
          </a:solidFill>
          <a:latin typeface="+mn-lt"/>
          <a:ea typeface="+mn-ea"/>
        </a:defRPr>
      </a:lvl7pPr>
      <a:lvl8pPr marL="4297363" indent="-325438" algn="l" defTabSz="1300163" rtl="0" fontAlgn="base">
        <a:spcBef>
          <a:spcPct val="20000"/>
        </a:spcBef>
        <a:spcAft>
          <a:spcPct val="0"/>
        </a:spcAft>
        <a:buChar char="»"/>
        <a:defRPr sz="1900">
          <a:solidFill>
            <a:srgbClr val="4B4B4B"/>
          </a:solidFill>
          <a:latin typeface="+mn-lt"/>
          <a:ea typeface="+mn-ea"/>
        </a:defRPr>
      </a:lvl8pPr>
      <a:lvl9pPr marL="4754563" indent="-325438" algn="l" defTabSz="1300163" rtl="0" fontAlgn="base">
        <a:spcBef>
          <a:spcPct val="20000"/>
        </a:spcBef>
        <a:spcAft>
          <a:spcPct val="0"/>
        </a:spcAft>
        <a:buChar char="»"/>
        <a:defRPr sz="1900">
          <a:solidFill>
            <a:srgbClr val="4B4B4B"/>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http://www.readwritethink.org/files/resources/interactives/word_mover/words.01.html" TargetMode="External"/><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http://www.readwritethink.org/files/resources/interactives/multigenre-mapper/" TargetMode="External"/><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7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hyperlink" Target="http://www.acara.edu.au/verve/_resources/Australian_Curriculum_-_English.pdf" TargetMode="External"/><Relationship Id="rId7" Type="http://schemas.openxmlformats.org/officeDocument/2006/relationships/image" Target="../media/image48.jpe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hyperlink" Target="http://www.education.vic.gov.au/studentlearning/teachingresources/english/englishcontinuum/writing/default.htm" TargetMode="External"/><Relationship Id="rId5" Type="http://schemas.openxmlformats.org/officeDocument/2006/relationships/hyperlink" Target="http://www.vcaa.vic.edu.au/vce/studies/english/English-ESL-SD-2007.pdf" TargetMode="External"/><Relationship Id="rId4" Type="http://schemas.openxmlformats.org/officeDocument/2006/relationships/hyperlink" Target="http://ausvels.vcaa.vic.edu.au/"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txBox="1">
            <a:spLocks/>
          </p:cNvSpPr>
          <p:nvPr/>
        </p:nvSpPr>
        <p:spPr bwMode="auto">
          <a:xfrm>
            <a:off x="1138238" y="381000"/>
            <a:ext cx="11053762" cy="2744788"/>
          </a:xfrm>
          <a:prstGeom prst="rect">
            <a:avLst/>
          </a:prstGeom>
          <a:solidFill>
            <a:srgbClr val="800000"/>
          </a:solidFill>
          <a:ln w="9525">
            <a:noFill/>
            <a:miter lim="800000"/>
            <a:headEnd/>
            <a:tailEnd/>
          </a:ln>
        </p:spPr>
        <p:txBody>
          <a:bodyPr lIns="130055" tIns="65028" rIns="130055" bIns="65028"/>
          <a:lstStyle/>
          <a:p>
            <a:pPr defTabSz="1300163" eaLnBrk="0" hangingPunct="0"/>
            <a:r>
              <a:rPr lang="en-AU" sz="6600" b="1" dirty="0">
                <a:solidFill>
                  <a:schemeClr val="bg1"/>
                </a:solidFill>
              </a:rPr>
              <a:t>WRITING CONVENTIONS</a:t>
            </a:r>
            <a:br>
              <a:rPr lang="en-AU" sz="6600" b="1" dirty="0">
                <a:solidFill>
                  <a:schemeClr val="bg1"/>
                </a:solidFill>
              </a:rPr>
            </a:br>
            <a:r>
              <a:rPr lang="en-AU" sz="6600" b="1" dirty="0">
                <a:solidFill>
                  <a:schemeClr val="bg1"/>
                </a:solidFill>
              </a:rPr>
              <a:t>P-12</a:t>
            </a:r>
            <a:br>
              <a:rPr lang="en-AU" sz="6600" b="1" dirty="0">
                <a:solidFill>
                  <a:schemeClr val="bg1"/>
                </a:solidFill>
              </a:rPr>
            </a:br>
            <a:r>
              <a:rPr lang="en-AU" sz="2200" b="1" dirty="0">
                <a:solidFill>
                  <a:schemeClr val="bg1"/>
                </a:solidFill>
              </a:rPr>
              <a:t>Loddon </a:t>
            </a:r>
            <a:r>
              <a:rPr lang="en-AU" sz="2200" b="1" dirty="0" err="1">
                <a:solidFill>
                  <a:schemeClr val="bg1"/>
                </a:solidFill>
              </a:rPr>
              <a:t>Mallee</a:t>
            </a:r>
            <a:r>
              <a:rPr lang="en-AU" sz="2200" b="1" dirty="0">
                <a:solidFill>
                  <a:schemeClr val="bg1"/>
                </a:solidFill>
              </a:rPr>
              <a:t> Region</a:t>
            </a:r>
            <a:endParaRPr lang="en-US" sz="6600" b="1" dirty="0">
              <a:solidFill>
                <a:schemeClr val="bg1"/>
              </a:solidFill>
            </a:endParaRPr>
          </a:p>
        </p:txBody>
      </p:sp>
      <p:sp>
        <p:nvSpPr>
          <p:cNvPr id="2" name="TextBox 1"/>
          <p:cNvSpPr txBox="1"/>
          <p:nvPr/>
        </p:nvSpPr>
        <p:spPr>
          <a:xfrm>
            <a:off x="1138238" y="3798267"/>
            <a:ext cx="10835976" cy="1938992"/>
          </a:xfrm>
          <a:prstGeom prst="rect">
            <a:avLst/>
          </a:prstGeom>
          <a:noFill/>
        </p:spPr>
        <p:txBody>
          <a:bodyPr wrap="square" rtlCol="0">
            <a:spAutoFit/>
          </a:bodyPr>
          <a:lstStyle/>
          <a:p>
            <a:pPr>
              <a:buNone/>
            </a:pPr>
            <a:r>
              <a:rPr lang="en-AU" b="1" i="1" dirty="0">
                <a:solidFill>
                  <a:schemeClr val="accent2">
                    <a:lumMod val="50000"/>
                  </a:schemeClr>
                </a:solidFill>
              </a:rPr>
              <a:t>Our purpose as teachers- </a:t>
            </a:r>
            <a:endParaRPr lang="en-AU" b="1" i="1" dirty="0" smtClean="0">
              <a:solidFill>
                <a:schemeClr val="accent2">
                  <a:lumMod val="50000"/>
                </a:schemeClr>
              </a:solidFill>
            </a:endParaRPr>
          </a:p>
          <a:p>
            <a:pPr>
              <a:buNone/>
            </a:pPr>
            <a:endParaRPr lang="en-AU" b="1" i="1" dirty="0">
              <a:solidFill>
                <a:schemeClr val="accent2">
                  <a:lumMod val="50000"/>
                </a:schemeClr>
              </a:solidFill>
            </a:endParaRPr>
          </a:p>
          <a:p>
            <a:pPr>
              <a:buNone/>
            </a:pPr>
            <a:r>
              <a:rPr lang="en-AU" b="1" i="1" dirty="0" smtClean="0">
                <a:solidFill>
                  <a:schemeClr val="accent2">
                    <a:lumMod val="50000"/>
                  </a:schemeClr>
                </a:solidFill>
              </a:rPr>
              <a:t>to </a:t>
            </a:r>
            <a:r>
              <a:rPr lang="en-AU" b="1" i="1" dirty="0">
                <a:solidFill>
                  <a:schemeClr val="accent2">
                    <a:lumMod val="50000"/>
                  </a:schemeClr>
                </a:solidFill>
              </a:rPr>
              <a:t>teach the writer not the writing</a:t>
            </a:r>
            <a:r>
              <a:rPr lang="en-AU" i="1" dirty="0">
                <a:solidFill>
                  <a:schemeClr val="accent2">
                    <a:lumMod val="50000"/>
                  </a:schemeClr>
                </a:solidFill>
              </a:rPr>
              <a:t> </a:t>
            </a:r>
          </a:p>
          <a:p>
            <a:pPr>
              <a:buNone/>
            </a:pPr>
            <a:r>
              <a:rPr lang="en-AU" i="1" dirty="0">
                <a:solidFill>
                  <a:schemeClr val="accent2">
                    <a:lumMod val="50000"/>
                  </a:schemeClr>
                </a:solidFill>
              </a:rPr>
              <a:t>Lucy McCormick Calkins</a:t>
            </a:r>
          </a:p>
          <a:p>
            <a:endParaRPr lang="en-A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sp>
        <p:nvSpPr>
          <p:cNvPr id="4" name="Rectangle 3"/>
          <p:cNvSpPr/>
          <p:nvPr/>
        </p:nvSpPr>
        <p:spPr>
          <a:xfrm>
            <a:off x="1461046" y="1138903"/>
            <a:ext cx="10441160" cy="4708981"/>
          </a:xfrm>
          <a:prstGeom prst="rect">
            <a:avLst/>
          </a:prstGeom>
        </p:spPr>
        <p:txBody>
          <a:bodyPr wrap="square">
            <a:spAutoFit/>
          </a:bodyPr>
          <a:lstStyle/>
          <a:p>
            <a:pPr lvl="0"/>
            <a:endParaRPr lang="en-AU" sz="6000" dirty="0" smtClean="0"/>
          </a:p>
          <a:p>
            <a:pPr lvl="0"/>
            <a:endParaRPr lang="en-AU" sz="6000" dirty="0"/>
          </a:p>
          <a:p>
            <a:pPr lvl="0"/>
            <a:r>
              <a:rPr lang="en-AU" sz="6000" dirty="0" smtClean="0"/>
              <a:t>Talk </a:t>
            </a:r>
            <a:r>
              <a:rPr lang="en-AU" sz="6000" dirty="0"/>
              <a:t>about the value of teaching efficient keyboarding skills instead of </a:t>
            </a:r>
            <a:r>
              <a:rPr lang="en-AU" sz="6000" dirty="0" smtClean="0"/>
              <a:t>handwriting</a:t>
            </a:r>
            <a:endParaRPr lang="en-AU" sz="6000" dirty="0"/>
          </a:p>
        </p:txBody>
      </p:sp>
    </p:spTree>
    <p:extLst>
      <p:ext uri="{BB962C8B-B14F-4D97-AF65-F5344CB8AC3E}">
        <p14:creationId xmlns:p14="http://schemas.microsoft.com/office/powerpoint/2010/main" val="17959170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sp>
        <p:nvSpPr>
          <p:cNvPr id="4" name="Rectangle 3"/>
          <p:cNvSpPr/>
          <p:nvPr/>
        </p:nvSpPr>
        <p:spPr>
          <a:xfrm>
            <a:off x="1461046" y="1138903"/>
            <a:ext cx="10081120" cy="4708981"/>
          </a:xfrm>
          <a:prstGeom prst="rect">
            <a:avLst/>
          </a:prstGeom>
        </p:spPr>
        <p:txBody>
          <a:bodyPr wrap="square">
            <a:spAutoFit/>
          </a:bodyPr>
          <a:lstStyle/>
          <a:p>
            <a:pPr lvl="0"/>
            <a:endParaRPr lang="en-AU" sz="6000" dirty="0" smtClean="0"/>
          </a:p>
          <a:p>
            <a:pPr lvl="0"/>
            <a:endParaRPr lang="en-AU" sz="6000" dirty="0"/>
          </a:p>
          <a:p>
            <a:pPr lvl="0"/>
            <a:r>
              <a:rPr lang="en-AU" sz="6000" dirty="0" smtClean="0"/>
              <a:t>What </a:t>
            </a:r>
            <a:r>
              <a:rPr lang="en-AU" sz="6000" dirty="0"/>
              <a:t>explicit teaching happens in your school on layout</a:t>
            </a:r>
            <a:r>
              <a:rPr lang="en-AU" sz="6000" dirty="0" smtClean="0"/>
              <a:t>?</a:t>
            </a:r>
            <a:endParaRPr lang="en-AU" sz="6000" dirty="0"/>
          </a:p>
        </p:txBody>
      </p:sp>
    </p:spTree>
    <p:extLst>
      <p:ext uri="{BB962C8B-B14F-4D97-AF65-F5344CB8AC3E}">
        <p14:creationId xmlns:p14="http://schemas.microsoft.com/office/powerpoint/2010/main" val="14427744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sp>
        <p:nvSpPr>
          <p:cNvPr id="4" name="Rectangle 3"/>
          <p:cNvSpPr/>
          <p:nvPr/>
        </p:nvSpPr>
        <p:spPr>
          <a:xfrm>
            <a:off x="1317030" y="1138903"/>
            <a:ext cx="10441160" cy="4708981"/>
          </a:xfrm>
          <a:prstGeom prst="rect">
            <a:avLst/>
          </a:prstGeom>
        </p:spPr>
        <p:txBody>
          <a:bodyPr wrap="square">
            <a:spAutoFit/>
          </a:bodyPr>
          <a:lstStyle/>
          <a:p>
            <a:pPr lvl="0"/>
            <a:endParaRPr lang="en-AU" sz="6000" dirty="0" smtClean="0"/>
          </a:p>
          <a:p>
            <a:pPr lvl="0"/>
            <a:endParaRPr lang="en-AU" sz="6000" dirty="0"/>
          </a:p>
          <a:p>
            <a:pPr lvl="0"/>
            <a:r>
              <a:rPr lang="en-AU" sz="6000" dirty="0" smtClean="0"/>
              <a:t>Talk </a:t>
            </a:r>
            <a:r>
              <a:rPr lang="en-AU" sz="6000" dirty="0"/>
              <a:t>about something  </a:t>
            </a:r>
            <a:r>
              <a:rPr lang="en-AU" sz="6000" dirty="0" smtClean="0"/>
              <a:t>that </a:t>
            </a:r>
            <a:r>
              <a:rPr lang="en-AU" sz="6000" dirty="0"/>
              <a:t>your school is doing really </a:t>
            </a:r>
            <a:r>
              <a:rPr lang="en-AU" sz="6000" dirty="0" smtClean="0"/>
              <a:t>well with writing conventions.</a:t>
            </a:r>
            <a:endParaRPr lang="en-AU" sz="6000" dirty="0"/>
          </a:p>
        </p:txBody>
      </p:sp>
    </p:spTree>
    <p:extLst>
      <p:ext uri="{BB962C8B-B14F-4D97-AF65-F5344CB8AC3E}">
        <p14:creationId xmlns:p14="http://schemas.microsoft.com/office/powerpoint/2010/main" val="36820796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lstStyle/>
          <a:p>
            <a:r>
              <a:rPr lang="en-AU" sz="6600" dirty="0" smtClean="0"/>
              <a:t>How can I use this activity with my staff?</a:t>
            </a:r>
          </a:p>
          <a:p>
            <a:endParaRPr lang="en-AU" sz="6600" dirty="0"/>
          </a:p>
        </p:txBody>
      </p:sp>
      <p:pic>
        <p:nvPicPr>
          <p:cNvPr id="4" name="Picture 2" descr="D:\Users\01950436\AppData\Local\Microsoft\Windows\Temporary Internet Files\Content.IE5\LL7PXWK1\MC900410911[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4285" y="3654251"/>
            <a:ext cx="4683745" cy="3972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6265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73014" y="1710035"/>
            <a:ext cx="10657184" cy="2308324"/>
          </a:xfrm>
          <a:prstGeom prst="rect">
            <a:avLst/>
          </a:prstGeom>
          <a:noFill/>
        </p:spPr>
        <p:txBody>
          <a:bodyPr wrap="square" rtlCol="0">
            <a:spAutoFit/>
          </a:bodyPr>
          <a:lstStyle/>
          <a:p>
            <a:r>
              <a:rPr lang="en-AU" sz="7200" b="1" dirty="0" smtClean="0">
                <a:solidFill>
                  <a:srgbClr val="800000"/>
                </a:solidFill>
              </a:rPr>
              <a:t>Teaching Writing Conventions</a:t>
            </a:r>
            <a:endParaRPr lang="en-AU" sz="7200" b="1" dirty="0">
              <a:solidFill>
                <a:srgbClr val="800000"/>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1863" y="3798267"/>
            <a:ext cx="46355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6000" dirty="0" smtClean="0"/>
              <a:t>Effective Writers Think about:</a:t>
            </a:r>
            <a:endParaRPr lang="en-AU" sz="6000" dirty="0"/>
          </a:p>
        </p:txBody>
      </p:sp>
      <p:sp>
        <p:nvSpPr>
          <p:cNvPr id="3" name="Content Placeholder 2"/>
          <p:cNvSpPr>
            <a:spLocks noGrp="1"/>
          </p:cNvSpPr>
          <p:nvPr>
            <p:ph idx="1"/>
          </p:nvPr>
        </p:nvSpPr>
        <p:spPr>
          <a:xfrm>
            <a:off x="572252" y="1663677"/>
            <a:ext cx="12073022" cy="6929486"/>
          </a:xfrm>
        </p:spPr>
        <p:txBody>
          <a:bodyPr/>
          <a:lstStyle/>
          <a:p>
            <a:r>
              <a:rPr lang="en-AU" sz="4800" b="1" dirty="0" smtClean="0"/>
              <a:t>What to say and how to say it clearly</a:t>
            </a:r>
          </a:p>
          <a:p>
            <a:endParaRPr lang="en-AU" sz="4800" b="1" dirty="0" smtClean="0"/>
          </a:p>
          <a:p>
            <a:r>
              <a:rPr lang="en-AU" sz="4800" b="1" dirty="0" smtClean="0"/>
              <a:t>How to write so the reader is interested and engaged</a:t>
            </a:r>
          </a:p>
          <a:p>
            <a:endParaRPr lang="en-AU" sz="4800" b="1" dirty="0" smtClean="0"/>
          </a:p>
          <a:p>
            <a:r>
              <a:rPr lang="en-AU" sz="4800" b="1" dirty="0" smtClean="0"/>
              <a:t>Real life purposes for writing</a:t>
            </a:r>
          </a:p>
          <a:p>
            <a:endParaRPr lang="en-AU" sz="4800" b="1" dirty="0" smtClean="0"/>
          </a:p>
          <a:p>
            <a:r>
              <a:rPr lang="en-AU" sz="4800" b="1" dirty="0" smtClean="0"/>
              <a:t>The important role of conventions</a:t>
            </a:r>
          </a:p>
          <a:p>
            <a:pPr>
              <a:buNone/>
            </a:pPr>
            <a:endParaRPr lang="en-AU" sz="4800" b="1" dirty="0" smtClean="0"/>
          </a:p>
          <a:p>
            <a:pPr>
              <a:buNone/>
            </a:pPr>
            <a:endParaRPr lang="en-AU" sz="4800" b="1" dirty="0" smtClean="0"/>
          </a:p>
          <a:p>
            <a:pPr>
              <a:buNone/>
            </a:pPr>
            <a:endParaRPr lang="en-AU" sz="800" b="1" i="1" dirty="0" smtClean="0"/>
          </a:p>
          <a:p>
            <a:pPr>
              <a:buNone/>
            </a:pPr>
            <a:r>
              <a:rPr lang="en-AU" b="1" dirty="0" smtClean="0"/>
              <a:t>	</a:t>
            </a:r>
            <a:endParaRPr lang="en-AU" b="1" dirty="0"/>
          </a:p>
        </p:txBody>
      </p:sp>
      <p:pic>
        <p:nvPicPr>
          <p:cNvPr id="84994" name="Picture 2" descr="C:\Users\jbarnes\AppData\Local\Microsoft\Windows\Temporary Internet Files\Content.IE5\WWTE6UMB\MP900442319[1].jpg"/>
          <p:cNvPicPr>
            <a:picLocks noChangeAspect="1" noChangeArrowheads="1"/>
          </p:cNvPicPr>
          <p:nvPr/>
        </p:nvPicPr>
        <p:blipFill>
          <a:blip r:embed="rId3"/>
          <a:srcRect/>
          <a:stretch>
            <a:fillRect/>
          </a:stretch>
        </p:blipFill>
        <p:spPr bwMode="auto">
          <a:xfrm>
            <a:off x="10043461" y="3654251"/>
            <a:ext cx="2880320" cy="2077948"/>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Need someone to talk to?</a:t>
            </a:r>
            <a:endParaRPr lang="en-AU" dirty="0"/>
          </a:p>
        </p:txBody>
      </p:sp>
      <p:sp>
        <p:nvSpPr>
          <p:cNvPr id="3" name="Content Placeholder 2"/>
          <p:cNvSpPr>
            <a:spLocks noGrp="1"/>
          </p:cNvSpPr>
          <p:nvPr>
            <p:ph idx="1"/>
          </p:nvPr>
        </p:nvSpPr>
        <p:spPr/>
        <p:txBody>
          <a:bodyPr/>
          <a:lstStyle/>
          <a:p>
            <a:r>
              <a:rPr lang="en-AU" dirty="0" smtClean="0"/>
              <a:t>Using grid, network resource</a:t>
            </a:r>
            <a:endParaRPr lang="en-AU" dirty="0"/>
          </a:p>
        </p:txBody>
      </p:sp>
      <p:sp>
        <p:nvSpPr>
          <p:cNvPr id="6" name="Rectangle 1"/>
          <p:cNvSpPr>
            <a:spLocks noChangeArrowheads="1"/>
          </p:cNvSpPr>
          <p:nvPr/>
        </p:nvSpPr>
        <p:spPr bwMode="auto">
          <a:xfrm>
            <a:off x="1173014" y="2912075"/>
            <a:ext cx="8496944"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4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Scope and Sequence Resources being used for </a:t>
            </a:r>
          </a:p>
          <a:p>
            <a:pPr marL="0" marR="0" lvl="0" indent="0" algn="l" defTabSz="914400" rtl="0" eaLnBrk="1" fontAlgn="base" latinLnBrk="0" hangingPunct="1">
              <a:lnSpc>
                <a:spcPct val="100000"/>
              </a:lnSpc>
              <a:spcBef>
                <a:spcPct val="0"/>
              </a:spcBef>
              <a:spcAft>
                <a:spcPct val="0"/>
              </a:spcAft>
              <a:buClrTx/>
              <a:buSzTx/>
              <a:buFontTx/>
              <a:buNone/>
              <a:tabLst/>
            </a:pPr>
            <a:r>
              <a:rPr kumimoji="0" lang="en-AU" sz="4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Writing Conventions in our Schools</a:t>
            </a:r>
            <a:endParaRPr kumimoji="0" lang="en-AU" sz="4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7" name="Picture 3" descr="http://t3.gstatic.com/images?q=tbn:ANd9GcTphxU0g8HIbmkKG6-qb9NunvegPBkkZl_-CNzPDrsomDOVGNO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39378" y="2214091"/>
            <a:ext cx="2262828" cy="294052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http://t1.gstatic.com/images?q=tbn:ANd9GcT3dSwgdU3OINDSJuDmh-KPXduJtry7IuSzmXh5RmuyjkfdX7bVQ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9238" y="5382443"/>
            <a:ext cx="3240360" cy="3907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5109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9078" y="1053897"/>
            <a:ext cx="9223839" cy="6425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325142" y="2718147"/>
            <a:ext cx="1224136" cy="461665"/>
          </a:xfrm>
          <a:prstGeom prst="rect">
            <a:avLst/>
          </a:prstGeom>
          <a:noFill/>
        </p:spPr>
        <p:txBody>
          <a:bodyPr wrap="square" rtlCol="0">
            <a:spAutoFit/>
          </a:bodyPr>
          <a:lstStyle/>
          <a:p>
            <a:r>
              <a:rPr lang="en-AU" dirty="0" smtClean="0"/>
              <a:t>School</a:t>
            </a:r>
            <a:endParaRPr lang="en-AU" dirty="0"/>
          </a:p>
        </p:txBody>
      </p:sp>
      <p:sp>
        <p:nvSpPr>
          <p:cNvPr id="5" name="TextBox 4"/>
          <p:cNvSpPr txBox="1"/>
          <p:nvPr/>
        </p:nvSpPr>
        <p:spPr>
          <a:xfrm>
            <a:off x="3549278" y="2718147"/>
            <a:ext cx="1584176" cy="830997"/>
          </a:xfrm>
          <a:prstGeom prst="rect">
            <a:avLst/>
          </a:prstGeom>
          <a:noFill/>
        </p:spPr>
        <p:txBody>
          <a:bodyPr wrap="square" rtlCol="0">
            <a:spAutoFit/>
          </a:bodyPr>
          <a:lstStyle/>
          <a:p>
            <a:r>
              <a:rPr lang="en-AU" dirty="0" smtClean="0"/>
              <a:t>Di Snowball</a:t>
            </a:r>
            <a:endParaRPr lang="en-AU" dirty="0"/>
          </a:p>
        </p:txBody>
      </p:sp>
      <p:sp>
        <p:nvSpPr>
          <p:cNvPr id="6" name="TextBox 5"/>
          <p:cNvSpPr txBox="1"/>
          <p:nvPr/>
        </p:nvSpPr>
        <p:spPr>
          <a:xfrm>
            <a:off x="7869758" y="2718147"/>
            <a:ext cx="1512168" cy="830997"/>
          </a:xfrm>
          <a:prstGeom prst="rect">
            <a:avLst/>
          </a:prstGeom>
          <a:noFill/>
        </p:spPr>
        <p:txBody>
          <a:bodyPr wrap="square" rtlCol="0">
            <a:spAutoFit/>
          </a:bodyPr>
          <a:lstStyle/>
          <a:p>
            <a:r>
              <a:rPr lang="en-AU" dirty="0" smtClean="0"/>
              <a:t>Student book</a:t>
            </a:r>
            <a:endParaRPr lang="en-AU" dirty="0"/>
          </a:p>
        </p:txBody>
      </p:sp>
    </p:spTree>
    <p:extLst>
      <p:ext uri="{BB962C8B-B14F-4D97-AF65-F5344CB8AC3E}">
        <p14:creationId xmlns:p14="http://schemas.microsoft.com/office/powerpoint/2010/main" val="29368270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1086" y="1638027"/>
            <a:ext cx="9937104" cy="1200329"/>
          </a:xfrm>
          <a:prstGeom prst="rect">
            <a:avLst/>
          </a:prstGeom>
          <a:noFill/>
        </p:spPr>
        <p:txBody>
          <a:bodyPr wrap="square" rtlCol="0">
            <a:spAutoFit/>
          </a:bodyPr>
          <a:lstStyle/>
          <a:p>
            <a:r>
              <a:rPr lang="en-AU" sz="7200" b="1" dirty="0" smtClean="0">
                <a:solidFill>
                  <a:srgbClr val="800000"/>
                </a:solidFill>
              </a:rPr>
              <a:t>Literacy Frameworks</a:t>
            </a:r>
            <a:endParaRPr lang="en-AU" sz="7200" b="1" dirty="0">
              <a:solidFill>
                <a:srgbClr val="800000"/>
              </a:solidFill>
            </a:endParaRPr>
          </a:p>
        </p:txBody>
      </p:sp>
    </p:spTree>
    <p:extLst>
      <p:ext uri="{BB962C8B-B14F-4D97-AF65-F5344CB8AC3E}">
        <p14:creationId xmlns:p14="http://schemas.microsoft.com/office/powerpoint/2010/main" val="10980279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p:cNvPicPr>
            <a:picLocks noChangeAspect="1" noChangeArrowheads="1"/>
          </p:cNvPicPr>
          <p:nvPr/>
        </p:nvPicPr>
        <p:blipFill>
          <a:blip r:embed="rId3"/>
          <a:srcRect/>
          <a:stretch>
            <a:fillRect/>
          </a:stretch>
        </p:blipFill>
        <p:spPr bwMode="auto">
          <a:xfrm>
            <a:off x="938213" y="485899"/>
            <a:ext cx="11087100" cy="8353301"/>
          </a:xfrm>
          <a:prstGeom prst="rect">
            <a:avLst/>
          </a:prstGeom>
          <a:noFill/>
          <a:ln w="12700">
            <a:noFill/>
            <a:miter lim="800000"/>
            <a:headEnd/>
            <a:tailEnd/>
          </a:ln>
        </p:spPr>
      </p:pic>
      <p:sp>
        <p:nvSpPr>
          <p:cNvPr id="4" name="TextBox 3"/>
          <p:cNvSpPr txBox="1"/>
          <p:nvPr/>
        </p:nvSpPr>
        <p:spPr>
          <a:xfrm>
            <a:off x="8949878" y="3726259"/>
            <a:ext cx="3240360" cy="2677656"/>
          </a:xfrm>
          <a:prstGeom prst="rect">
            <a:avLst/>
          </a:prstGeom>
          <a:noFill/>
        </p:spPr>
        <p:txBody>
          <a:bodyPr wrap="square" rtlCol="0">
            <a:spAutoFit/>
          </a:bodyPr>
          <a:lstStyle/>
          <a:p>
            <a:r>
              <a:rPr lang="en-AU" dirty="0" smtClean="0"/>
              <a:t>It is the teacher’s role to  know what writing conventions the students have control over and what they need to learn through explicit teaching</a:t>
            </a:r>
            <a:endParaRPr lang="en-AU" dirty="0"/>
          </a:p>
        </p:txBody>
      </p:sp>
      <p:sp>
        <p:nvSpPr>
          <p:cNvPr id="5" name="TextBox 4"/>
          <p:cNvSpPr txBox="1"/>
          <p:nvPr/>
        </p:nvSpPr>
        <p:spPr>
          <a:xfrm>
            <a:off x="4413374" y="485899"/>
            <a:ext cx="4320480" cy="1200329"/>
          </a:xfrm>
          <a:prstGeom prst="rect">
            <a:avLst/>
          </a:prstGeom>
          <a:noFill/>
        </p:spPr>
        <p:txBody>
          <a:bodyPr wrap="square" rtlCol="0">
            <a:spAutoFit/>
          </a:bodyPr>
          <a:lstStyle/>
          <a:p>
            <a:r>
              <a:rPr lang="en-AU" dirty="0" smtClean="0"/>
              <a:t>Make informed decisions about learning needs of group and individuals</a:t>
            </a:r>
            <a:endParaRPr lang="en-AU" dirty="0"/>
          </a:p>
        </p:txBody>
      </p:sp>
      <p:sp>
        <p:nvSpPr>
          <p:cNvPr id="7" name="TextBox 6"/>
          <p:cNvSpPr txBox="1"/>
          <p:nvPr/>
        </p:nvSpPr>
        <p:spPr>
          <a:xfrm>
            <a:off x="11110118" y="485899"/>
            <a:ext cx="1656184" cy="1569660"/>
          </a:xfrm>
          <a:prstGeom prst="rect">
            <a:avLst/>
          </a:prstGeom>
          <a:noFill/>
        </p:spPr>
        <p:txBody>
          <a:bodyPr wrap="square" rtlCol="0">
            <a:spAutoFit/>
          </a:bodyPr>
          <a:lstStyle/>
          <a:p>
            <a:r>
              <a:rPr lang="en-AU" dirty="0" smtClean="0"/>
              <a:t>Check data against VELS</a:t>
            </a:r>
            <a:endParaRPr lang="en-AU" dirty="0"/>
          </a:p>
        </p:txBody>
      </p:sp>
      <p:sp>
        <p:nvSpPr>
          <p:cNvPr id="8" name="TextBox 7"/>
          <p:cNvSpPr txBox="1"/>
          <p:nvPr/>
        </p:nvSpPr>
        <p:spPr>
          <a:xfrm>
            <a:off x="452934" y="4014291"/>
            <a:ext cx="3240360" cy="1569660"/>
          </a:xfrm>
          <a:prstGeom prst="rect">
            <a:avLst/>
          </a:prstGeom>
          <a:noFill/>
        </p:spPr>
        <p:txBody>
          <a:bodyPr wrap="square" rtlCol="0">
            <a:spAutoFit/>
          </a:bodyPr>
          <a:lstStyle/>
          <a:p>
            <a:r>
              <a:rPr lang="en-AU" dirty="0" smtClean="0"/>
              <a:t>Writing conferences and guided writing groups personalise learning</a:t>
            </a:r>
            <a:endParaRPr lang="en-AU" dirty="0"/>
          </a:p>
        </p:txBody>
      </p:sp>
    </p:spTree>
    <p:extLst>
      <p:ext uri="{BB962C8B-B14F-4D97-AF65-F5344CB8AC3E}">
        <p14:creationId xmlns:p14="http://schemas.microsoft.com/office/powerpoint/2010/main" val="1346748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z="8000" dirty="0" smtClean="0"/>
              <a:t>Session Outline</a:t>
            </a:r>
          </a:p>
        </p:txBody>
      </p:sp>
      <p:sp>
        <p:nvSpPr>
          <p:cNvPr id="21507" name="Content Placeholder 2"/>
          <p:cNvSpPr>
            <a:spLocks noGrp="1"/>
          </p:cNvSpPr>
          <p:nvPr>
            <p:ph idx="1"/>
          </p:nvPr>
        </p:nvSpPr>
        <p:spPr>
          <a:xfrm>
            <a:off x="786566" y="1663677"/>
            <a:ext cx="11339514" cy="6929486"/>
          </a:xfrm>
        </p:spPr>
        <p:txBody>
          <a:bodyPr/>
          <a:lstStyle/>
          <a:p>
            <a:endParaRPr lang="en-US" sz="4400" dirty="0" smtClean="0">
              <a:solidFill>
                <a:schemeClr val="accent2">
                  <a:lumMod val="50000"/>
                </a:schemeClr>
              </a:solidFill>
            </a:endParaRPr>
          </a:p>
          <a:p>
            <a:r>
              <a:rPr lang="en-US" sz="4400" dirty="0" smtClean="0">
                <a:solidFill>
                  <a:schemeClr val="accent2">
                    <a:lumMod val="50000"/>
                  </a:schemeClr>
                </a:solidFill>
              </a:rPr>
              <a:t>What are Writing Conventions</a:t>
            </a:r>
          </a:p>
          <a:p>
            <a:r>
              <a:rPr lang="en-US" sz="4400" dirty="0">
                <a:solidFill>
                  <a:schemeClr val="accent2">
                    <a:lumMod val="50000"/>
                  </a:schemeClr>
                </a:solidFill>
              </a:rPr>
              <a:t>Are they important?</a:t>
            </a:r>
          </a:p>
          <a:p>
            <a:r>
              <a:rPr lang="en-US" sz="4400" dirty="0" smtClean="0">
                <a:solidFill>
                  <a:schemeClr val="accent2">
                    <a:lumMod val="50000"/>
                  </a:schemeClr>
                </a:solidFill>
              </a:rPr>
              <a:t>Writing conventions in context of </a:t>
            </a:r>
            <a:r>
              <a:rPr lang="en-US" sz="4400" dirty="0" err="1" smtClean="0">
                <a:solidFill>
                  <a:schemeClr val="accent2">
                    <a:lumMod val="50000"/>
                  </a:schemeClr>
                </a:solidFill>
              </a:rPr>
              <a:t>AusVels</a:t>
            </a:r>
            <a:r>
              <a:rPr lang="en-US" sz="4400" dirty="0" smtClean="0">
                <a:solidFill>
                  <a:schemeClr val="accent2">
                    <a:lumMod val="50000"/>
                  </a:schemeClr>
                </a:solidFill>
              </a:rPr>
              <a:t> frameworks and standards</a:t>
            </a:r>
          </a:p>
          <a:p>
            <a:r>
              <a:rPr lang="en-US" sz="4400" dirty="0" smtClean="0">
                <a:solidFill>
                  <a:srgbClr val="FF0000"/>
                </a:solidFill>
              </a:rPr>
              <a:t>Delving deeper</a:t>
            </a:r>
          </a:p>
          <a:p>
            <a:endParaRPr lang="en-US" dirty="0" smtClean="0"/>
          </a:p>
          <a:p>
            <a:endParaRPr lang="en-US" dirty="0" smtClean="0"/>
          </a:p>
        </p:txBody>
      </p:sp>
      <p:pic>
        <p:nvPicPr>
          <p:cNvPr id="79874" name="Picture 2" descr="C:\Users\jbarnes\AppData\Local\Microsoft\Windows\Temporary Internet Files\Content.IE5\N0QUWZ90\MC900387131[1].jpg"/>
          <p:cNvPicPr>
            <a:picLocks noChangeAspect="1" noChangeArrowheads="1"/>
          </p:cNvPicPr>
          <p:nvPr/>
        </p:nvPicPr>
        <p:blipFill>
          <a:blip r:embed="rId3"/>
          <a:srcRect/>
          <a:stretch>
            <a:fillRect/>
          </a:stretch>
        </p:blipFill>
        <p:spPr bwMode="auto">
          <a:xfrm>
            <a:off x="9573440" y="449231"/>
            <a:ext cx="1643074" cy="1172402"/>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5"/>
          <p:cNvSpPr txBox="1">
            <a:spLocks/>
          </p:cNvSpPr>
          <p:nvPr/>
        </p:nvSpPr>
        <p:spPr bwMode="auto">
          <a:xfrm>
            <a:off x="10466388" y="6097588"/>
            <a:ext cx="574675" cy="260350"/>
          </a:xfrm>
          <a:prstGeom prst="rect">
            <a:avLst/>
          </a:prstGeom>
          <a:noFill/>
          <a:ln w="9525">
            <a:noFill/>
            <a:miter lim="800000"/>
            <a:headEnd/>
            <a:tailEnd/>
          </a:ln>
          <a:effectLst/>
        </p:spPr>
        <p:txBody>
          <a:bodyPr/>
          <a:lstStyle/>
          <a:p>
            <a:pPr algn="r"/>
            <a:fld id="{693CB68F-0B3C-49DE-BDDE-AB2F7921C384}" type="slidenum">
              <a:rPr lang="en-AU" sz="900"/>
              <a:pPr algn="r"/>
              <a:t>20</a:t>
            </a:fld>
            <a:endParaRPr lang="en-AU" sz="900" dirty="0"/>
          </a:p>
        </p:txBody>
      </p:sp>
      <p:sp>
        <p:nvSpPr>
          <p:cNvPr id="24579" name="Rectangle 2"/>
          <p:cNvSpPr txBox="1">
            <a:spLocks noChangeArrowheads="1"/>
          </p:cNvSpPr>
          <p:nvPr/>
        </p:nvSpPr>
        <p:spPr bwMode="auto">
          <a:xfrm>
            <a:off x="862013" y="382588"/>
            <a:ext cx="11277600" cy="1143000"/>
          </a:xfrm>
          <a:prstGeom prst="rect">
            <a:avLst/>
          </a:prstGeom>
          <a:solidFill>
            <a:srgbClr val="800000"/>
          </a:solidFill>
          <a:ln w="9525">
            <a:noFill/>
            <a:miter lim="800000"/>
            <a:headEnd/>
            <a:tailEnd/>
          </a:ln>
        </p:spPr>
        <p:txBody>
          <a:bodyPr anchor="ctr"/>
          <a:lstStyle/>
          <a:p>
            <a:pPr algn="ctr"/>
            <a:r>
              <a:rPr lang="en-US" sz="4300" b="1" dirty="0">
                <a:solidFill>
                  <a:srgbClr val="FFFFFF"/>
                </a:solidFill>
              </a:rPr>
              <a:t>GRADUAL RELEASE OF RESPONSIBILITY</a:t>
            </a:r>
          </a:p>
        </p:txBody>
      </p:sp>
      <p:sp>
        <p:nvSpPr>
          <p:cNvPr id="24580" name="Text Box 39"/>
          <p:cNvSpPr txBox="1">
            <a:spLocks noChangeArrowheads="1"/>
          </p:cNvSpPr>
          <p:nvPr/>
        </p:nvSpPr>
        <p:spPr bwMode="auto">
          <a:xfrm>
            <a:off x="2614613" y="3602038"/>
            <a:ext cx="1676400" cy="2362200"/>
          </a:xfrm>
          <a:prstGeom prst="rect">
            <a:avLst/>
          </a:prstGeom>
          <a:noFill/>
          <a:ln w="3175">
            <a:solidFill>
              <a:schemeClr val="tx1"/>
            </a:solidFill>
            <a:miter lim="800000"/>
            <a:headEnd/>
            <a:tailEnd/>
          </a:ln>
        </p:spPr>
        <p:txBody>
          <a:bodyPr/>
          <a:lstStyle/>
          <a:p>
            <a:pPr algn="ctr" eaLnBrk="0" hangingPunct="0">
              <a:spcBef>
                <a:spcPct val="50000"/>
              </a:spcBef>
            </a:pPr>
            <a:r>
              <a:rPr lang="en-US" sz="1700" b="1" dirty="0"/>
              <a:t>MODELLING</a:t>
            </a:r>
          </a:p>
          <a:p>
            <a:pPr algn="ctr" eaLnBrk="0" hangingPunct="0">
              <a:spcBef>
                <a:spcPct val="50000"/>
              </a:spcBef>
            </a:pPr>
            <a:r>
              <a:rPr lang="en-US" sz="1100" b="1" dirty="0"/>
              <a:t>The teacher demonstrates and explains the literacy focus being taught. This is achieved by thinking aloud the mental processes and modelling the reading, writing, speaking and listening</a:t>
            </a:r>
          </a:p>
        </p:txBody>
      </p:sp>
      <p:sp>
        <p:nvSpPr>
          <p:cNvPr id="24581" name="Text Box 41"/>
          <p:cNvSpPr txBox="1">
            <a:spLocks noChangeArrowheads="1"/>
          </p:cNvSpPr>
          <p:nvPr/>
        </p:nvSpPr>
        <p:spPr bwMode="auto">
          <a:xfrm>
            <a:off x="2614613" y="6269038"/>
            <a:ext cx="1676400" cy="1079500"/>
          </a:xfrm>
          <a:prstGeom prst="rect">
            <a:avLst/>
          </a:prstGeom>
          <a:noFill/>
          <a:ln w="3175">
            <a:solidFill>
              <a:schemeClr val="tx1"/>
            </a:solidFill>
            <a:miter lim="800000"/>
            <a:headEnd/>
            <a:tailEnd/>
          </a:ln>
        </p:spPr>
        <p:txBody>
          <a:bodyPr/>
          <a:lstStyle/>
          <a:p>
            <a:pPr algn="ctr" eaLnBrk="0" hangingPunct="0">
              <a:spcBef>
                <a:spcPct val="50000"/>
              </a:spcBef>
            </a:pPr>
            <a:r>
              <a:rPr lang="en-US" sz="1100" b="1" dirty="0"/>
              <a:t>The student participates by actively attending to the demonstrations</a:t>
            </a:r>
          </a:p>
        </p:txBody>
      </p:sp>
      <p:sp>
        <p:nvSpPr>
          <p:cNvPr id="24582" name="Text Box 44"/>
          <p:cNvSpPr txBox="1">
            <a:spLocks noChangeArrowheads="1"/>
          </p:cNvSpPr>
          <p:nvPr/>
        </p:nvSpPr>
        <p:spPr bwMode="auto">
          <a:xfrm>
            <a:off x="4824413" y="3602038"/>
            <a:ext cx="1676400" cy="1800225"/>
          </a:xfrm>
          <a:prstGeom prst="rect">
            <a:avLst/>
          </a:prstGeom>
          <a:noFill/>
          <a:ln w="3175">
            <a:solidFill>
              <a:schemeClr val="tx1"/>
            </a:solidFill>
            <a:miter lim="800000"/>
            <a:headEnd/>
            <a:tailEnd/>
          </a:ln>
        </p:spPr>
        <p:txBody>
          <a:bodyPr/>
          <a:lstStyle/>
          <a:p>
            <a:pPr algn="ctr" eaLnBrk="0" hangingPunct="0">
              <a:spcBef>
                <a:spcPct val="50000"/>
              </a:spcBef>
            </a:pPr>
            <a:r>
              <a:rPr lang="en-US" sz="1700" b="1" dirty="0"/>
              <a:t>SHARING</a:t>
            </a:r>
          </a:p>
          <a:p>
            <a:pPr algn="ctr" eaLnBrk="0" hangingPunct="0">
              <a:spcBef>
                <a:spcPct val="50000"/>
              </a:spcBef>
            </a:pPr>
            <a:r>
              <a:rPr lang="en-US" sz="1100" b="1" dirty="0"/>
              <a:t>The teacher continues to demonstrate the literacy focus, encouraging students to contribute ideas and information</a:t>
            </a:r>
          </a:p>
        </p:txBody>
      </p:sp>
      <p:sp>
        <p:nvSpPr>
          <p:cNvPr id="24583" name="Text Box 45"/>
          <p:cNvSpPr txBox="1">
            <a:spLocks noChangeArrowheads="1"/>
          </p:cNvSpPr>
          <p:nvPr/>
        </p:nvSpPr>
        <p:spPr bwMode="auto">
          <a:xfrm>
            <a:off x="4824413" y="5888038"/>
            <a:ext cx="1676400" cy="1439862"/>
          </a:xfrm>
          <a:prstGeom prst="rect">
            <a:avLst/>
          </a:prstGeom>
          <a:noFill/>
          <a:ln w="3175">
            <a:solidFill>
              <a:schemeClr val="tx1"/>
            </a:solidFill>
            <a:miter lim="800000"/>
            <a:headEnd/>
            <a:tailEnd/>
          </a:ln>
        </p:spPr>
        <p:txBody>
          <a:bodyPr/>
          <a:lstStyle/>
          <a:p>
            <a:pPr algn="ctr" eaLnBrk="0" hangingPunct="0">
              <a:spcBef>
                <a:spcPct val="50000"/>
              </a:spcBef>
            </a:pPr>
            <a:r>
              <a:rPr lang="en-US" sz="1100" b="1" dirty="0"/>
              <a:t>Students contribute ideas and begin to </a:t>
            </a:r>
            <a:r>
              <a:rPr lang="en-US" sz="1100" b="1" dirty="0" smtClean="0"/>
              <a:t>practice </a:t>
            </a:r>
            <a:r>
              <a:rPr lang="en-US" sz="1100" b="1" dirty="0"/>
              <a:t>the use of the literacy focus in whole class situations</a:t>
            </a:r>
          </a:p>
        </p:txBody>
      </p:sp>
      <p:sp>
        <p:nvSpPr>
          <p:cNvPr id="24584" name="Text Box 46"/>
          <p:cNvSpPr txBox="1">
            <a:spLocks noChangeArrowheads="1"/>
          </p:cNvSpPr>
          <p:nvPr/>
        </p:nvSpPr>
        <p:spPr bwMode="auto">
          <a:xfrm>
            <a:off x="7110413" y="3602038"/>
            <a:ext cx="1676400" cy="1439862"/>
          </a:xfrm>
          <a:prstGeom prst="rect">
            <a:avLst/>
          </a:prstGeom>
          <a:noFill/>
          <a:ln w="3175">
            <a:solidFill>
              <a:schemeClr val="tx1"/>
            </a:solidFill>
            <a:miter lim="800000"/>
            <a:headEnd/>
            <a:tailEnd/>
          </a:ln>
        </p:spPr>
        <p:txBody>
          <a:bodyPr/>
          <a:lstStyle/>
          <a:p>
            <a:pPr algn="ctr" eaLnBrk="0" hangingPunct="0">
              <a:spcBef>
                <a:spcPct val="50000"/>
              </a:spcBef>
            </a:pPr>
            <a:r>
              <a:rPr lang="en-US" sz="1700" b="1" dirty="0"/>
              <a:t>GUIDING</a:t>
            </a:r>
          </a:p>
          <a:p>
            <a:pPr algn="ctr" eaLnBrk="0" hangingPunct="0">
              <a:spcBef>
                <a:spcPct val="50000"/>
              </a:spcBef>
            </a:pPr>
            <a:r>
              <a:rPr lang="en-US" sz="1100" b="1" dirty="0"/>
              <a:t>The teacher provides scaffolds for students to use the literacy focus. Teacher provides feedback</a:t>
            </a:r>
            <a:endParaRPr lang="en-US" sz="1100" dirty="0"/>
          </a:p>
        </p:txBody>
      </p:sp>
      <p:sp>
        <p:nvSpPr>
          <p:cNvPr id="24585" name="Text Box 47"/>
          <p:cNvSpPr txBox="1">
            <a:spLocks noChangeArrowheads="1"/>
          </p:cNvSpPr>
          <p:nvPr/>
        </p:nvSpPr>
        <p:spPr bwMode="auto">
          <a:xfrm>
            <a:off x="7110413" y="5583238"/>
            <a:ext cx="1676400" cy="1800225"/>
          </a:xfrm>
          <a:prstGeom prst="rect">
            <a:avLst/>
          </a:prstGeom>
          <a:noFill/>
          <a:ln w="3175">
            <a:solidFill>
              <a:schemeClr val="tx1"/>
            </a:solidFill>
            <a:miter lim="800000"/>
            <a:headEnd/>
            <a:tailEnd/>
          </a:ln>
        </p:spPr>
        <p:txBody>
          <a:bodyPr/>
          <a:lstStyle/>
          <a:p>
            <a:pPr algn="ctr" eaLnBrk="0" hangingPunct="0">
              <a:spcBef>
                <a:spcPct val="50000"/>
              </a:spcBef>
            </a:pPr>
            <a:r>
              <a:rPr lang="en-US" sz="1100" b="1" dirty="0"/>
              <a:t>Students work with help from the teacher and peers to </a:t>
            </a:r>
            <a:r>
              <a:rPr lang="en-US" sz="1100" b="1" dirty="0" smtClean="0"/>
              <a:t>practice </a:t>
            </a:r>
            <a:r>
              <a:rPr lang="en-US" sz="1100" b="1" dirty="0"/>
              <a:t>the use of the literacy focus</a:t>
            </a:r>
            <a:endParaRPr lang="en-US" dirty="0"/>
          </a:p>
        </p:txBody>
      </p:sp>
      <p:sp>
        <p:nvSpPr>
          <p:cNvPr id="24586" name="Text Box 49"/>
          <p:cNvSpPr txBox="1">
            <a:spLocks noChangeArrowheads="1"/>
          </p:cNvSpPr>
          <p:nvPr/>
        </p:nvSpPr>
        <p:spPr bwMode="auto">
          <a:xfrm>
            <a:off x="9396413" y="3602038"/>
            <a:ext cx="1676400" cy="1079500"/>
          </a:xfrm>
          <a:prstGeom prst="rect">
            <a:avLst/>
          </a:prstGeom>
          <a:noFill/>
          <a:ln w="3175">
            <a:solidFill>
              <a:schemeClr val="tx1"/>
            </a:solidFill>
            <a:miter lim="800000"/>
            <a:headEnd/>
            <a:tailEnd/>
          </a:ln>
        </p:spPr>
        <p:txBody>
          <a:bodyPr/>
          <a:lstStyle/>
          <a:p>
            <a:pPr algn="ctr" eaLnBrk="0" hangingPunct="0">
              <a:spcBef>
                <a:spcPct val="50000"/>
              </a:spcBef>
            </a:pPr>
            <a:r>
              <a:rPr lang="en-US" sz="1700" b="1" dirty="0"/>
              <a:t>APPLYING</a:t>
            </a:r>
          </a:p>
          <a:p>
            <a:pPr algn="ctr" eaLnBrk="0" hangingPunct="0">
              <a:spcBef>
                <a:spcPct val="50000"/>
              </a:spcBef>
            </a:pPr>
            <a:r>
              <a:rPr lang="en-US" sz="1100" b="1" dirty="0"/>
              <a:t>The teacher offers support and encouragement when necessary</a:t>
            </a:r>
          </a:p>
        </p:txBody>
      </p:sp>
      <p:sp>
        <p:nvSpPr>
          <p:cNvPr id="24587" name="Text Box 50"/>
          <p:cNvSpPr txBox="1">
            <a:spLocks noChangeArrowheads="1"/>
          </p:cNvSpPr>
          <p:nvPr/>
        </p:nvSpPr>
        <p:spPr bwMode="auto">
          <a:xfrm>
            <a:off x="9396413" y="5202238"/>
            <a:ext cx="1676400" cy="2159000"/>
          </a:xfrm>
          <a:prstGeom prst="rect">
            <a:avLst/>
          </a:prstGeom>
          <a:noFill/>
          <a:ln w="3175">
            <a:solidFill>
              <a:schemeClr val="tx1"/>
            </a:solidFill>
            <a:miter lim="800000"/>
            <a:headEnd/>
            <a:tailEnd/>
          </a:ln>
        </p:spPr>
        <p:txBody>
          <a:bodyPr/>
          <a:lstStyle/>
          <a:p>
            <a:pPr algn="ctr" eaLnBrk="0" hangingPunct="0">
              <a:spcBef>
                <a:spcPct val="50000"/>
              </a:spcBef>
            </a:pPr>
            <a:r>
              <a:rPr lang="en-US" sz="1100" b="1" dirty="0"/>
              <a:t>The student works independently to apply the use of literacy focus</a:t>
            </a:r>
            <a:endParaRPr lang="en-US" sz="1100" dirty="0"/>
          </a:p>
        </p:txBody>
      </p:sp>
      <p:sp>
        <p:nvSpPr>
          <p:cNvPr id="24588" name="Text Box 53"/>
          <p:cNvSpPr txBox="1">
            <a:spLocks noChangeArrowheads="1"/>
          </p:cNvSpPr>
          <p:nvPr/>
        </p:nvSpPr>
        <p:spPr bwMode="auto">
          <a:xfrm>
            <a:off x="1471613" y="2744788"/>
            <a:ext cx="866775" cy="396875"/>
          </a:xfrm>
          <a:prstGeom prst="rect">
            <a:avLst/>
          </a:prstGeom>
          <a:noFill/>
          <a:ln w="9525">
            <a:noFill/>
            <a:miter lim="800000"/>
            <a:headEnd/>
            <a:tailEnd/>
          </a:ln>
        </p:spPr>
        <p:txBody>
          <a:bodyPr>
            <a:spAutoFit/>
          </a:bodyPr>
          <a:lstStyle/>
          <a:p>
            <a:pPr algn="ctr" eaLnBrk="0" hangingPunct="0">
              <a:spcBef>
                <a:spcPct val="50000"/>
              </a:spcBef>
            </a:pPr>
            <a:r>
              <a:rPr lang="en-US" sz="1000" b="1" dirty="0"/>
              <a:t>Role of the teacher</a:t>
            </a:r>
          </a:p>
        </p:txBody>
      </p:sp>
      <p:sp>
        <p:nvSpPr>
          <p:cNvPr id="24589" name="Text Box 55"/>
          <p:cNvSpPr txBox="1">
            <a:spLocks noChangeArrowheads="1"/>
          </p:cNvSpPr>
          <p:nvPr/>
        </p:nvSpPr>
        <p:spPr bwMode="auto">
          <a:xfrm>
            <a:off x="1471613" y="7545388"/>
            <a:ext cx="889000" cy="396875"/>
          </a:xfrm>
          <a:prstGeom prst="rect">
            <a:avLst/>
          </a:prstGeom>
          <a:noFill/>
          <a:ln w="9525">
            <a:noFill/>
            <a:miter lim="800000"/>
            <a:headEnd/>
            <a:tailEnd/>
          </a:ln>
        </p:spPr>
        <p:txBody>
          <a:bodyPr>
            <a:spAutoFit/>
          </a:bodyPr>
          <a:lstStyle/>
          <a:p>
            <a:pPr algn="ctr" eaLnBrk="0" hangingPunct="0">
              <a:spcBef>
                <a:spcPct val="50000"/>
              </a:spcBef>
            </a:pPr>
            <a:r>
              <a:rPr lang="en-US" sz="1000" b="1" dirty="0"/>
              <a:t>Role of the student</a:t>
            </a:r>
          </a:p>
        </p:txBody>
      </p:sp>
      <p:sp>
        <p:nvSpPr>
          <p:cNvPr id="24590" name="Text Box 59"/>
          <p:cNvSpPr txBox="1">
            <a:spLocks noChangeArrowheads="1"/>
          </p:cNvSpPr>
          <p:nvPr/>
        </p:nvSpPr>
        <p:spPr bwMode="auto">
          <a:xfrm>
            <a:off x="7999413" y="7469188"/>
            <a:ext cx="3457575" cy="228600"/>
          </a:xfrm>
          <a:prstGeom prst="rect">
            <a:avLst/>
          </a:prstGeom>
          <a:noFill/>
          <a:ln w="9525">
            <a:noFill/>
            <a:miter lim="800000"/>
            <a:headEnd/>
            <a:tailEnd/>
          </a:ln>
        </p:spPr>
        <p:txBody>
          <a:bodyPr>
            <a:spAutoFit/>
          </a:bodyPr>
          <a:lstStyle/>
          <a:p>
            <a:pPr algn="r" eaLnBrk="0" hangingPunct="0">
              <a:spcBef>
                <a:spcPct val="50000"/>
              </a:spcBef>
            </a:pPr>
            <a:r>
              <a:rPr lang="en-AU" sz="900" b="1" dirty="0"/>
              <a:t>Pearson &amp; Gallagher</a:t>
            </a:r>
          </a:p>
        </p:txBody>
      </p:sp>
      <p:sp>
        <p:nvSpPr>
          <p:cNvPr id="24591" name="Text Box 63"/>
          <p:cNvSpPr txBox="1">
            <a:spLocks noChangeArrowheads="1"/>
          </p:cNvSpPr>
          <p:nvPr/>
        </p:nvSpPr>
        <p:spPr bwMode="auto">
          <a:xfrm rot="-5400000">
            <a:off x="-37305" y="5320506"/>
            <a:ext cx="3744912" cy="269875"/>
          </a:xfrm>
          <a:prstGeom prst="rect">
            <a:avLst/>
          </a:prstGeom>
          <a:noFill/>
          <a:ln w="9525">
            <a:solidFill>
              <a:schemeClr val="tx1"/>
            </a:solidFill>
            <a:miter lim="800000"/>
            <a:headEnd/>
            <a:tailEnd/>
          </a:ln>
        </p:spPr>
        <p:txBody>
          <a:bodyPr anchor="ctr">
            <a:spAutoFit/>
          </a:bodyPr>
          <a:lstStyle/>
          <a:p>
            <a:pPr algn="ctr" eaLnBrk="0" hangingPunct="0">
              <a:spcBef>
                <a:spcPct val="50000"/>
              </a:spcBef>
            </a:pPr>
            <a:r>
              <a:rPr lang="en-AU" sz="1100" b="1" dirty="0"/>
              <a:t>DEGREE OF CONTROL</a:t>
            </a:r>
          </a:p>
        </p:txBody>
      </p:sp>
    </p:spTree>
    <p:extLst>
      <p:ext uri="{BB962C8B-B14F-4D97-AF65-F5344CB8AC3E}">
        <p14:creationId xmlns:p14="http://schemas.microsoft.com/office/powerpoint/2010/main" val="5266779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138238" y="381000"/>
            <a:ext cx="11053762" cy="838200"/>
          </a:xfrm>
          <a:prstGeom prst="rect">
            <a:avLst/>
          </a:prstGeom>
          <a:solidFill>
            <a:srgbClr val="800000"/>
          </a:solidFill>
          <a:ln w="9525">
            <a:noFill/>
            <a:miter lim="800000"/>
            <a:headEnd/>
            <a:tailEnd/>
          </a:ln>
        </p:spPr>
        <p:txBody>
          <a:bodyPr lIns="130055" tIns="65028" rIns="130055" bIns="65028"/>
          <a:lstStyle/>
          <a:p>
            <a:pPr algn="ctr" defTabSz="1300163"/>
            <a:r>
              <a:rPr lang="en-US" sz="4300" b="1" dirty="0">
                <a:solidFill>
                  <a:srgbClr val="FFFFFF"/>
                </a:solidFill>
              </a:rPr>
              <a:t>LITERACY ELEMENTS</a:t>
            </a:r>
          </a:p>
        </p:txBody>
      </p:sp>
      <p:sp>
        <p:nvSpPr>
          <p:cNvPr id="5" name="Content Placeholder 2"/>
          <p:cNvSpPr txBox="1">
            <a:spLocks/>
          </p:cNvSpPr>
          <p:nvPr/>
        </p:nvSpPr>
        <p:spPr bwMode="auto">
          <a:xfrm>
            <a:off x="308917" y="1677988"/>
            <a:ext cx="5353695" cy="6324600"/>
          </a:xfrm>
          <a:prstGeom prst="rect">
            <a:avLst/>
          </a:prstGeom>
          <a:noFill/>
          <a:ln w="9525">
            <a:noFill/>
            <a:miter lim="800000"/>
            <a:headEnd/>
            <a:tailEnd/>
          </a:ln>
        </p:spPr>
        <p:txBody>
          <a:bodyPr lIns="130055" tIns="65028" rIns="130055" bIns="65028"/>
          <a:lstStyle/>
          <a:p>
            <a:pPr marL="487363" indent="-487363" defTabSz="1300163">
              <a:spcBef>
                <a:spcPct val="20000"/>
              </a:spcBef>
              <a:buFontTx/>
              <a:buChar char="•"/>
            </a:pPr>
            <a:r>
              <a:rPr lang="en-AU" sz="3700" dirty="0">
                <a:solidFill>
                  <a:srgbClr val="4B4B4B"/>
                </a:solidFill>
              </a:rPr>
              <a:t>Read Aloud</a:t>
            </a:r>
          </a:p>
          <a:p>
            <a:pPr marL="487363" indent="-487363" defTabSz="1300163">
              <a:spcBef>
                <a:spcPct val="20000"/>
              </a:spcBef>
            </a:pPr>
            <a:r>
              <a:rPr lang="en-AU" sz="3700" dirty="0">
                <a:solidFill>
                  <a:srgbClr val="4B4B4B"/>
                </a:solidFill>
              </a:rPr>
              <a:t>	</a:t>
            </a:r>
          </a:p>
          <a:p>
            <a:pPr marL="487363" indent="-487363" defTabSz="1300163">
              <a:spcBef>
                <a:spcPct val="20000"/>
              </a:spcBef>
              <a:buFontTx/>
              <a:buChar char="•"/>
            </a:pPr>
            <a:r>
              <a:rPr lang="en-AU" sz="3700" dirty="0">
                <a:solidFill>
                  <a:srgbClr val="4B4B4B"/>
                </a:solidFill>
              </a:rPr>
              <a:t>Shared Reading</a:t>
            </a:r>
          </a:p>
          <a:p>
            <a:pPr marL="487363" indent="-487363" defTabSz="1300163">
              <a:spcBef>
                <a:spcPct val="20000"/>
              </a:spcBef>
            </a:pPr>
            <a:endParaRPr lang="en-AU" sz="3700" dirty="0">
              <a:solidFill>
                <a:srgbClr val="4B4B4B"/>
              </a:solidFill>
            </a:endParaRPr>
          </a:p>
          <a:p>
            <a:pPr marL="487363" indent="-487363" defTabSz="1300163">
              <a:spcBef>
                <a:spcPct val="20000"/>
              </a:spcBef>
              <a:buFontTx/>
              <a:buChar char="•"/>
            </a:pPr>
            <a:r>
              <a:rPr lang="en-AU" sz="3700" dirty="0">
                <a:solidFill>
                  <a:srgbClr val="4B4B4B"/>
                </a:solidFill>
              </a:rPr>
              <a:t>Guided Reading</a:t>
            </a:r>
          </a:p>
          <a:p>
            <a:pPr marL="487363" indent="-487363" defTabSz="1300163">
              <a:spcBef>
                <a:spcPct val="20000"/>
              </a:spcBef>
            </a:pPr>
            <a:endParaRPr lang="en-AU" sz="3700" dirty="0">
              <a:solidFill>
                <a:srgbClr val="4B4B4B"/>
              </a:solidFill>
            </a:endParaRPr>
          </a:p>
          <a:p>
            <a:pPr marL="487363" indent="-487363" defTabSz="1300163">
              <a:spcBef>
                <a:spcPct val="20000"/>
              </a:spcBef>
              <a:buFontTx/>
              <a:buChar char="•"/>
            </a:pPr>
            <a:r>
              <a:rPr lang="en-AU" sz="3700" dirty="0">
                <a:solidFill>
                  <a:srgbClr val="4B4B4B"/>
                </a:solidFill>
              </a:rPr>
              <a:t>Independent Reading</a:t>
            </a:r>
          </a:p>
          <a:p>
            <a:pPr marL="487363" indent="-487363" defTabSz="1300163">
              <a:spcBef>
                <a:spcPct val="20000"/>
              </a:spcBef>
              <a:buFontTx/>
              <a:buChar char="•"/>
            </a:pPr>
            <a:endParaRPr lang="en-US" sz="2800" dirty="0">
              <a:solidFill>
                <a:srgbClr val="4B4B4B"/>
              </a:solidFill>
            </a:endParaRPr>
          </a:p>
        </p:txBody>
      </p:sp>
      <p:sp>
        <p:nvSpPr>
          <p:cNvPr id="22532" name="Up-Down Arrow 4"/>
          <p:cNvSpPr>
            <a:spLocks noChangeArrowheads="1"/>
          </p:cNvSpPr>
          <p:nvPr/>
        </p:nvSpPr>
        <p:spPr bwMode="auto">
          <a:xfrm>
            <a:off x="5421486" y="1349995"/>
            <a:ext cx="2655961" cy="5737447"/>
          </a:xfrm>
          <a:prstGeom prst="upDownArrow">
            <a:avLst>
              <a:gd name="adj1" fmla="val 50000"/>
              <a:gd name="adj2" fmla="val 50004"/>
            </a:avLst>
          </a:prstGeom>
          <a:solidFill>
            <a:srgbClr val="800000">
              <a:alpha val="89018"/>
            </a:srgbClr>
          </a:solidFill>
          <a:ln w="9525">
            <a:solidFill>
              <a:schemeClr val="tx1"/>
            </a:solidFill>
            <a:round/>
            <a:headEnd/>
            <a:tailEnd/>
          </a:ln>
        </p:spPr>
        <p:txBody>
          <a:bodyPr/>
          <a:lstStyle/>
          <a:p>
            <a:pPr algn="ctr" eaLnBrk="0" hangingPunct="0"/>
            <a:r>
              <a:rPr lang="en-US" sz="1400" b="1" dirty="0">
                <a:solidFill>
                  <a:srgbClr val="FFFFFF"/>
                </a:solidFill>
              </a:rPr>
              <a:t>SPEAKING &amp; LISTENING</a:t>
            </a: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endParaRPr lang="en-US" sz="1400" dirty="0">
              <a:solidFill>
                <a:srgbClr val="FFFFFF"/>
              </a:solidFill>
            </a:endParaRPr>
          </a:p>
          <a:p>
            <a:pPr algn="ctr" eaLnBrk="0" hangingPunct="0"/>
            <a:r>
              <a:rPr lang="en-US" sz="1300" b="1" dirty="0">
                <a:solidFill>
                  <a:srgbClr val="FFFFFF"/>
                </a:solidFill>
              </a:rPr>
              <a:t>OBSERVATION</a:t>
            </a:r>
          </a:p>
          <a:p>
            <a:pPr algn="ctr" eaLnBrk="0" hangingPunct="0"/>
            <a:r>
              <a:rPr lang="en-US" sz="1300" b="1" dirty="0">
                <a:solidFill>
                  <a:srgbClr val="FFFFFF"/>
                </a:solidFill>
              </a:rPr>
              <a:t>&amp;</a:t>
            </a:r>
          </a:p>
          <a:p>
            <a:pPr algn="ctr" eaLnBrk="0" hangingPunct="0"/>
            <a:r>
              <a:rPr lang="en-US" sz="1300" b="1" dirty="0">
                <a:solidFill>
                  <a:srgbClr val="FFFFFF"/>
                </a:solidFill>
              </a:rPr>
              <a:t>ASSESSMENT</a:t>
            </a:r>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a:p>
            <a:pPr algn="ctr" eaLnBrk="0" hangingPunct="0"/>
            <a:endParaRPr lang="en-US" sz="1400" dirty="0"/>
          </a:p>
        </p:txBody>
      </p:sp>
      <p:sp>
        <p:nvSpPr>
          <p:cNvPr id="7" name="Content Placeholder 3"/>
          <p:cNvSpPr txBox="1">
            <a:spLocks/>
          </p:cNvSpPr>
          <p:nvPr/>
        </p:nvSpPr>
        <p:spPr bwMode="auto">
          <a:xfrm>
            <a:off x="8013774" y="1677988"/>
            <a:ext cx="4989439" cy="6324600"/>
          </a:xfrm>
          <a:prstGeom prst="rect">
            <a:avLst/>
          </a:prstGeom>
          <a:noFill/>
          <a:ln w="9525">
            <a:noFill/>
            <a:miter lim="800000"/>
            <a:headEnd/>
            <a:tailEnd/>
          </a:ln>
        </p:spPr>
        <p:txBody>
          <a:bodyPr lIns="130055" tIns="65028" rIns="130055" bIns="65028"/>
          <a:lstStyle/>
          <a:p>
            <a:pPr marL="487363" indent="-487363" defTabSz="1300163">
              <a:spcBef>
                <a:spcPct val="20000"/>
              </a:spcBef>
              <a:buFontTx/>
              <a:buChar char="•"/>
            </a:pPr>
            <a:r>
              <a:rPr lang="en-AU" sz="3700" dirty="0">
                <a:solidFill>
                  <a:srgbClr val="4B4B4B"/>
                </a:solidFill>
              </a:rPr>
              <a:t>Write Aloud</a:t>
            </a:r>
          </a:p>
          <a:p>
            <a:pPr marL="487363" indent="-487363" defTabSz="1300163">
              <a:spcBef>
                <a:spcPct val="20000"/>
              </a:spcBef>
            </a:pPr>
            <a:endParaRPr lang="en-AU" sz="3700" dirty="0">
              <a:solidFill>
                <a:srgbClr val="4B4B4B"/>
              </a:solidFill>
            </a:endParaRPr>
          </a:p>
          <a:p>
            <a:pPr marL="487363" indent="-487363" defTabSz="1300163">
              <a:spcBef>
                <a:spcPct val="20000"/>
              </a:spcBef>
              <a:buFontTx/>
              <a:buChar char="•"/>
            </a:pPr>
            <a:r>
              <a:rPr lang="en-AU" sz="3700" dirty="0">
                <a:solidFill>
                  <a:srgbClr val="4B4B4B"/>
                </a:solidFill>
              </a:rPr>
              <a:t>Shared Writing</a:t>
            </a:r>
          </a:p>
          <a:p>
            <a:pPr marL="487363" indent="-487363" defTabSz="1300163">
              <a:spcBef>
                <a:spcPct val="20000"/>
              </a:spcBef>
            </a:pPr>
            <a:endParaRPr lang="en-AU" sz="3700" dirty="0">
              <a:solidFill>
                <a:srgbClr val="4B4B4B"/>
              </a:solidFill>
            </a:endParaRPr>
          </a:p>
          <a:p>
            <a:pPr marL="487363" indent="-487363" defTabSz="1300163">
              <a:spcBef>
                <a:spcPct val="20000"/>
              </a:spcBef>
              <a:buFontTx/>
              <a:buChar char="•"/>
            </a:pPr>
            <a:r>
              <a:rPr lang="en-AU" sz="3700" dirty="0">
                <a:solidFill>
                  <a:srgbClr val="4B4B4B"/>
                </a:solidFill>
              </a:rPr>
              <a:t>Guided Writing</a:t>
            </a:r>
          </a:p>
          <a:p>
            <a:pPr marL="487363" indent="-487363" defTabSz="1300163">
              <a:spcBef>
                <a:spcPct val="20000"/>
              </a:spcBef>
            </a:pPr>
            <a:endParaRPr lang="en-AU" sz="3700" dirty="0">
              <a:solidFill>
                <a:srgbClr val="4B4B4B"/>
              </a:solidFill>
            </a:endParaRPr>
          </a:p>
          <a:p>
            <a:pPr marL="487363" indent="-487363" defTabSz="1300163">
              <a:spcBef>
                <a:spcPct val="20000"/>
              </a:spcBef>
              <a:buFontTx/>
              <a:buChar char="•"/>
            </a:pPr>
            <a:r>
              <a:rPr lang="en-AU" sz="3700" dirty="0">
                <a:solidFill>
                  <a:srgbClr val="4B4B4B"/>
                </a:solidFill>
              </a:rPr>
              <a:t>Independent Writing</a:t>
            </a:r>
          </a:p>
          <a:p>
            <a:pPr marL="487363" indent="-487363" defTabSz="1300163">
              <a:spcBef>
                <a:spcPct val="20000"/>
              </a:spcBef>
              <a:buFontTx/>
              <a:buChar char="•"/>
            </a:pPr>
            <a:endParaRPr lang="en-US" sz="2800" dirty="0">
              <a:solidFill>
                <a:srgbClr val="4B4B4B"/>
              </a:solidFill>
            </a:endParaRPr>
          </a:p>
        </p:txBody>
      </p:sp>
    </p:spTree>
    <p:extLst>
      <p:ext uri="{BB962C8B-B14F-4D97-AF65-F5344CB8AC3E}">
        <p14:creationId xmlns:p14="http://schemas.microsoft.com/office/powerpoint/2010/main" val="29955031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Reading around Grammar</a:t>
            </a:r>
            <a:endParaRPr lang="en-AU" dirty="0"/>
          </a:p>
        </p:txBody>
      </p:sp>
      <p:sp>
        <p:nvSpPr>
          <p:cNvPr id="3" name="Content Placeholder 2"/>
          <p:cNvSpPr>
            <a:spLocks noGrp="1"/>
          </p:cNvSpPr>
          <p:nvPr>
            <p:ph idx="1"/>
          </p:nvPr>
        </p:nvSpPr>
        <p:spPr/>
        <p:txBody>
          <a:bodyPr/>
          <a:lstStyle/>
          <a:p>
            <a:r>
              <a:rPr lang="en-AU" dirty="0" smtClean="0"/>
              <a:t>A systematic approach to Grammar Instruction Joan Berger</a:t>
            </a:r>
          </a:p>
          <a:p>
            <a:pPr marL="0" indent="0">
              <a:buNone/>
            </a:pPr>
            <a:endParaRPr lang="en-AU" dirty="0" smtClean="0"/>
          </a:p>
          <a:p>
            <a:r>
              <a:rPr lang="en-AU" dirty="0" smtClean="0"/>
              <a:t>Integrated Word study: Spelling grammar and Meaning in the Language Arts Classroom </a:t>
            </a:r>
            <a:r>
              <a:rPr lang="en-AU" dirty="0"/>
              <a:t>M</a:t>
            </a:r>
            <a:r>
              <a:rPr lang="en-AU" dirty="0" smtClean="0"/>
              <a:t>arcia </a:t>
            </a:r>
            <a:r>
              <a:rPr lang="en-AU" dirty="0" err="1" smtClean="0"/>
              <a:t>Invernizzi</a:t>
            </a:r>
            <a:r>
              <a:rPr lang="en-AU" dirty="0" smtClean="0"/>
              <a:t> et.al</a:t>
            </a:r>
          </a:p>
          <a:p>
            <a:endParaRPr lang="en-AU" dirty="0" smtClean="0"/>
          </a:p>
          <a:p>
            <a:r>
              <a:rPr lang="en-AU" dirty="0" smtClean="0"/>
              <a:t>To Grammar or not to Grammar: that is not the question Weaver et.al Part 1</a:t>
            </a:r>
          </a:p>
          <a:p>
            <a:endParaRPr lang="en-AU" dirty="0" smtClean="0"/>
          </a:p>
          <a:p>
            <a:r>
              <a:rPr lang="en-AU" dirty="0" smtClean="0"/>
              <a:t>Putting conventions into perspective and helping students edit </a:t>
            </a:r>
            <a:r>
              <a:rPr lang="en-AU" dirty="0"/>
              <a:t>Weaver et.al Part </a:t>
            </a:r>
            <a:r>
              <a:rPr lang="en-AU" dirty="0" smtClean="0"/>
              <a:t>2</a:t>
            </a:r>
            <a:endParaRPr lang="en-AU" dirty="0"/>
          </a:p>
          <a:p>
            <a:endParaRPr lang="en-AU" dirty="0"/>
          </a:p>
          <a:p>
            <a:endParaRPr lang="en-AU" dirty="0" smtClean="0"/>
          </a:p>
          <a:p>
            <a:endParaRPr lang="en-AU" dirty="0" smtClean="0"/>
          </a:p>
          <a:p>
            <a:pPr marL="0" indent="0">
              <a:buNone/>
            </a:pPr>
            <a:endParaRPr lang="en-AU" dirty="0"/>
          </a:p>
        </p:txBody>
      </p:sp>
    </p:spTree>
    <p:extLst>
      <p:ext uri="{BB962C8B-B14F-4D97-AF65-F5344CB8AC3E}">
        <p14:creationId xmlns:p14="http://schemas.microsoft.com/office/powerpoint/2010/main" val="35330201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Process for Readings</a:t>
            </a:r>
            <a:endParaRPr lang="en-AU" dirty="0"/>
          </a:p>
        </p:txBody>
      </p:sp>
      <p:sp>
        <p:nvSpPr>
          <p:cNvPr id="3" name="Content Placeholder 2"/>
          <p:cNvSpPr>
            <a:spLocks noGrp="1"/>
          </p:cNvSpPr>
          <p:nvPr>
            <p:ph idx="1"/>
          </p:nvPr>
        </p:nvSpPr>
        <p:spPr>
          <a:xfrm>
            <a:off x="1173014" y="1422003"/>
            <a:ext cx="11053762" cy="6324600"/>
          </a:xfrm>
        </p:spPr>
        <p:txBody>
          <a:bodyPr/>
          <a:lstStyle/>
          <a:p>
            <a:r>
              <a:rPr lang="en-AU" dirty="0" smtClean="0"/>
              <a:t>Form a group of 4</a:t>
            </a:r>
          </a:p>
          <a:p>
            <a:r>
              <a:rPr lang="en-AU" dirty="0" smtClean="0"/>
              <a:t>Choose text</a:t>
            </a:r>
          </a:p>
          <a:p>
            <a:r>
              <a:rPr lang="en-AU" dirty="0" smtClean="0"/>
              <a:t>Expert group</a:t>
            </a:r>
          </a:p>
          <a:p>
            <a:pPr marL="0" indent="0">
              <a:buNone/>
            </a:pPr>
            <a:r>
              <a:rPr lang="en-AU" dirty="0" smtClean="0"/>
              <a:t>20 minutes to read</a:t>
            </a:r>
          </a:p>
          <a:p>
            <a:r>
              <a:rPr lang="en-AU" dirty="0" smtClean="0"/>
              <a:t>What is the text mostly about?</a:t>
            </a:r>
          </a:p>
          <a:p>
            <a:r>
              <a:rPr lang="en-AU" dirty="0" smtClean="0"/>
              <a:t>How is Grammar taught in the article? </a:t>
            </a:r>
          </a:p>
          <a:p>
            <a:r>
              <a:rPr lang="en-AU" dirty="0" smtClean="0"/>
              <a:t>Implications for different year level teaching?</a:t>
            </a:r>
          </a:p>
          <a:p>
            <a:pPr marL="0" indent="0">
              <a:buNone/>
            </a:pPr>
            <a:r>
              <a:rPr lang="en-AU" dirty="0" smtClean="0"/>
              <a:t>(15 minutes)</a:t>
            </a:r>
          </a:p>
          <a:p>
            <a:pPr marL="0" indent="0">
              <a:buNone/>
            </a:pPr>
            <a:r>
              <a:rPr lang="en-AU" dirty="0" smtClean="0"/>
              <a:t>Home group</a:t>
            </a:r>
          </a:p>
          <a:p>
            <a:pPr marL="0" indent="0">
              <a:buNone/>
            </a:pPr>
            <a:r>
              <a:rPr lang="en-AU" dirty="0" smtClean="0"/>
              <a:t>Share a synthesis of your expert group discussion</a:t>
            </a:r>
          </a:p>
          <a:p>
            <a:pPr marL="0" indent="0">
              <a:buNone/>
            </a:pPr>
            <a:r>
              <a:rPr lang="en-AU" dirty="0" smtClean="0"/>
              <a:t>(20mins)</a:t>
            </a:r>
          </a:p>
          <a:p>
            <a:pPr marL="0" indent="0">
              <a:buNone/>
            </a:pPr>
            <a:endParaRPr lang="en-AU" dirty="0"/>
          </a:p>
        </p:txBody>
      </p:sp>
    </p:spTree>
    <p:extLst>
      <p:ext uri="{BB962C8B-B14F-4D97-AF65-F5344CB8AC3E}">
        <p14:creationId xmlns:p14="http://schemas.microsoft.com/office/powerpoint/2010/main" val="1175904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Discussion to report back to home group</a:t>
            </a:r>
            <a:endParaRPr lang="en-AU" dirty="0"/>
          </a:p>
        </p:txBody>
      </p:sp>
      <p:sp>
        <p:nvSpPr>
          <p:cNvPr id="3" name="Content Placeholder 2"/>
          <p:cNvSpPr>
            <a:spLocks noGrp="1"/>
          </p:cNvSpPr>
          <p:nvPr>
            <p:ph idx="1"/>
          </p:nvPr>
        </p:nvSpPr>
        <p:spPr/>
        <p:txBody>
          <a:bodyPr/>
          <a:lstStyle/>
          <a:p>
            <a:endParaRPr lang="en-AU" sz="6000" dirty="0" smtClean="0"/>
          </a:p>
          <a:p>
            <a:r>
              <a:rPr lang="en-AU" sz="6000" dirty="0" smtClean="0"/>
              <a:t>What </a:t>
            </a:r>
            <a:r>
              <a:rPr lang="en-AU" sz="6000" dirty="0"/>
              <a:t>is the text mostly about?</a:t>
            </a:r>
          </a:p>
          <a:p>
            <a:r>
              <a:rPr lang="en-AU" sz="6000" dirty="0"/>
              <a:t>How is Grammar taught in the article? </a:t>
            </a:r>
          </a:p>
          <a:p>
            <a:r>
              <a:rPr lang="en-AU" sz="6000" dirty="0"/>
              <a:t>Implications for different year </a:t>
            </a:r>
            <a:r>
              <a:rPr lang="en-AU" sz="6000"/>
              <a:t>level </a:t>
            </a:r>
            <a:r>
              <a:rPr lang="en-AU" sz="6000" smtClean="0"/>
              <a:t>teaching?</a:t>
            </a:r>
            <a:endParaRPr lang="en-AU" dirty="0"/>
          </a:p>
          <a:p>
            <a:endParaRPr lang="en-AU" dirty="0"/>
          </a:p>
        </p:txBody>
      </p:sp>
    </p:spTree>
    <p:extLst>
      <p:ext uri="{BB962C8B-B14F-4D97-AF65-F5344CB8AC3E}">
        <p14:creationId xmlns:p14="http://schemas.microsoft.com/office/powerpoint/2010/main" val="9637688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big question…</a:t>
            </a:r>
            <a:endParaRPr lang="en-AU" dirty="0"/>
          </a:p>
        </p:txBody>
      </p:sp>
      <p:sp>
        <p:nvSpPr>
          <p:cNvPr id="3" name="Content Placeholder 2"/>
          <p:cNvSpPr>
            <a:spLocks noGrp="1"/>
          </p:cNvSpPr>
          <p:nvPr>
            <p:ph idx="1"/>
          </p:nvPr>
        </p:nvSpPr>
        <p:spPr/>
        <p:txBody>
          <a:bodyPr/>
          <a:lstStyle/>
          <a:p>
            <a:pPr marL="0" indent="0">
              <a:buNone/>
            </a:pPr>
            <a:r>
              <a:rPr lang="en-AU" sz="8000" dirty="0" smtClean="0"/>
              <a:t>What aspects of grammar…enhance and improve student writing and when and how can we best teach them?</a:t>
            </a:r>
            <a:endParaRPr lang="en-AU" sz="8000" dirty="0"/>
          </a:p>
        </p:txBody>
      </p:sp>
    </p:spTree>
    <p:extLst>
      <p:ext uri="{BB962C8B-B14F-4D97-AF65-F5344CB8AC3E}">
        <p14:creationId xmlns:p14="http://schemas.microsoft.com/office/powerpoint/2010/main" val="6635926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lstStyle/>
          <a:p>
            <a:endParaRPr lang="en-AU" sz="8800" dirty="0" smtClean="0"/>
          </a:p>
          <a:p>
            <a:pPr marL="0" indent="0">
              <a:buNone/>
            </a:pPr>
            <a:r>
              <a:rPr lang="en-AU" sz="8800" dirty="0" smtClean="0"/>
              <a:t>Text </a:t>
            </a:r>
            <a:r>
              <a:rPr lang="en-AU" sz="8800" dirty="0"/>
              <a:t>to self – What will I take </a:t>
            </a:r>
            <a:r>
              <a:rPr lang="en-AU" sz="8800" dirty="0" smtClean="0"/>
              <a:t>back </a:t>
            </a:r>
            <a:r>
              <a:rPr lang="en-AU" sz="8800" dirty="0"/>
              <a:t>to my school?</a:t>
            </a:r>
          </a:p>
          <a:p>
            <a:endParaRPr lang="en-AU" dirty="0"/>
          </a:p>
        </p:txBody>
      </p:sp>
    </p:spTree>
    <p:extLst>
      <p:ext uri="{BB962C8B-B14F-4D97-AF65-F5344CB8AC3E}">
        <p14:creationId xmlns:p14="http://schemas.microsoft.com/office/powerpoint/2010/main" val="7563660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8238" y="380999"/>
            <a:ext cx="11053762" cy="2049115"/>
          </a:xfrm>
        </p:spPr>
        <p:txBody>
          <a:bodyPr/>
          <a:lstStyle/>
          <a:p>
            <a:pPr algn="ctr"/>
            <a:r>
              <a:rPr lang="en-AU" sz="5400" dirty="0" smtClean="0"/>
              <a:t>How do you take information back to school?</a:t>
            </a:r>
            <a:endParaRPr lang="en-AU" sz="5400" dirty="0"/>
          </a:p>
        </p:txBody>
      </p:sp>
      <p:sp>
        <p:nvSpPr>
          <p:cNvPr id="3" name="Content Placeholder 2"/>
          <p:cNvSpPr>
            <a:spLocks noGrp="1"/>
          </p:cNvSpPr>
          <p:nvPr>
            <p:ph idx="1"/>
          </p:nvPr>
        </p:nvSpPr>
        <p:spPr>
          <a:xfrm>
            <a:off x="1138238" y="2718146"/>
            <a:ext cx="11053762" cy="4825653"/>
          </a:xfrm>
        </p:spPr>
        <p:txBody>
          <a:bodyPr/>
          <a:lstStyle/>
          <a:p>
            <a:r>
              <a:rPr lang="en-AU" dirty="0" smtClean="0"/>
              <a:t>Talk at table</a:t>
            </a:r>
          </a:p>
          <a:p>
            <a:r>
              <a:rPr lang="en-AU" dirty="0" smtClean="0"/>
              <a:t>Report back to whole group</a:t>
            </a:r>
          </a:p>
          <a:p>
            <a:r>
              <a:rPr lang="en-AU" sz="3200" dirty="0" smtClean="0"/>
              <a:t>Record</a:t>
            </a:r>
            <a:r>
              <a:rPr lang="en-AU" sz="3600" dirty="0" smtClean="0"/>
              <a:t> </a:t>
            </a:r>
            <a:r>
              <a:rPr lang="en-AU" sz="3600" dirty="0"/>
              <a:t>on chart</a:t>
            </a:r>
          </a:p>
          <a:p>
            <a:endParaRPr lang="en-AU" dirty="0" smtClean="0"/>
          </a:p>
          <a:p>
            <a:pPr marL="0" indent="0">
              <a:buNone/>
            </a:pPr>
            <a:r>
              <a:rPr lang="en-AU" sz="5400" b="1" dirty="0" smtClean="0"/>
              <a:t>What are the challenges?</a:t>
            </a:r>
          </a:p>
          <a:p>
            <a:pPr marL="0" indent="0">
              <a:buNone/>
            </a:pPr>
            <a:r>
              <a:rPr lang="en-AU" sz="5400" b="1" dirty="0" smtClean="0"/>
              <a:t>What could help?</a:t>
            </a:r>
          </a:p>
          <a:p>
            <a:pPr marL="0" indent="0">
              <a:buNone/>
            </a:pPr>
            <a:endParaRPr lang="en-AU" sz="3200" dirty="0"/>
          </a:p>
        </p:txBody>
      </p:sp>
    </p:spTree>
    <p:extLst>
      <p:ext uri="{BB962C8B-B14F-4D97-AF65-F5344CB8AC3E}">
        <p14:creationId xmlns:p14="http://schemas.microsoft.com/office/powerpoint/2010/main" val="29084036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2013 	Time to </a:t>
            </a:r>
            <a:r>
              <a:rPr lang="en-AU" dirty="0"/>
              <a:t>S</a:t>
            </a:r>
            <a:r>
              <a:rPr lang="en-AU" dirty="0" smtClean="0"/>
              <a:t>tart  Planning</a:t>
            </a:r>
            <a:endParaRPr lang="en-AU" dirty="0"/>
          </a:p>
        </p:txBody>
      </p:sp>
      <p:sp>
        <p:nvSpPr>
          <p:cNvPr id="3" name="Content Placeholder 2"/>
          <p:cNvSpPr>
            <a:spLocks noGrp="1"/>
          </p:cNvSpPr>
          <p:nvPr>
            <p:ph idx="1"/>
          </p:nvPr>
        </p:nvSpPr>
        <p:spPr/>
        <p:txBody>
          <a:bodyPr/>
          <a:lstStyle/>
          <a:p>
            <a:r>
              <a:rPr lang="en-AU" dirty="0" smtClean="0"/>
              <a:t>There will be not external driver for Literacy development beyond 2012</a:t>
            </a:r>
          </a:p>
          <a:p>
            <a:endParaRPr lang="en-AU" dirty="0" smtClean="0"/>
          </a:p>
          <a:p>
            <a:r>
              <a:rPr lang="en-AU" dirty="0" smtClean="0"/>
              <a:t>What will our schools need from a network</a:t>
            </a:r>
          </a:p>
          <a:p>
            <a:pPr marL="0" indent="0">
              <a:buNone/>
            </a:pPr>
            <a:endParaRPr lang="en-AU" dirty="0" smtClean="0"/>
          </a:p>
          <a:p>
            <a:pPr marL="0" indent="0">
              <a:buNone/>
            </a:pPr>
            <a:r>
              <a:rPr lang="en-AU" dirty="0" smtClean="0"/>
              <a:t>Make a list</a:t>
            </a:r>
          </a:p>
          <a:p>
            <a:pPr marL="0" indent="0">
              <a:buNone/>
            </a:pPr>
            <a:endParaRPr lang="en-AU" dirty="0" smtClean="0"/>
          </a:p>
          <a:p>
            <a:r>
              <a:rPr lang="en-AU" dirty="0" smtClean="0"/>
              <a:t>Have us for one term</a:t>
            </a:r>
          </a:p>
          <a:p>
            <a:r>
              <a:rPr lang="en-AU" dirty="0" smtClean="0"/>
              <a:t>What would you like us to do to support the transition</a:t>
            </a:r>
            <a:endParaRPr lang="en-AU" dirty="0"/>
          </a:p>
        </p:txBody>
      </p:sp>
    </p:spTree>
    <p:extLst>
      <p:ext uri="{BB962C8B-B14F-4D97-AF65-F5344CB8AC3E}">
        <p14:creationId xmlns:p14="http://schemas.microsoft.com/office/powerpoint/2010/main" val="17539756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smtClean="0"/>
              <a:t>2013 and Beyond</a:t>
            </a:r>
            <a:endParaRPr lang="en-AU" dirty="0"/>
          </a:p>
        </p:txBody>
      </p:sp>
      <p:sp>
        <p:nvSpPr>
          <p:cNvPr id="3" name="Content Placeholder 2"/>
          <p:cNvSpPr>
            <a:spLocks noGrp="1"/>
          </p:cNvSpPr>
          <p:nvPr>
            <p:ph idx="1"/>
          </p:nvPr>
        </p:nvSpPr>
        <p:spPr/>
        <p:txBody>
          <a:bodyPr/>
          <a:lstStyle/>
          <a:p>
            <a:endParaRPr lang="en-AU" sz="6000" dirty="0" smtClean="0"/>
          </a:p>
          <a:p>
            <a:r>
              <a:rPr lang="en-AU" sz="6000" dirty="0" smtClean="0"/>
              <a:t>History of network?</a:t>
            </a:r>
          </a:p>
          <a:p>
            <a:r>
              <a:rPr lang="en-AU" sz="6000" dirty="0" smtClean="0"/>
              <a:t>What could/should happen?</a:t>
            </a:r>
          </a:p>
          <a:p>
            <a:r>
              <a:rPr lang="en-AU" sz="6000" dirty="0" smtClean="0"/>
              <a:t>How can we get it to happen?</a:t>
            </a:r>
          </a:p>
          <a:p>
            <a:endParaRPr lang="en-AU" dirty="0"/>
          </a:p>
        </p:txBody>
      </p:sp>
    </p:spTree>
    <p:extLst>
      <p:ext uri="{BB962C8B-B14F-4D97-AF65-F5344CB8AC3E}">
        <p14:creationId xmlns:p14="http://schemas.microsoft.com/office/powerpoint/2010/main" val="15169788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Users\01950436\AppData\Local\Microsoft\Windows\Temporary Internet Files\Content.IE5\LL7PXWK1\MC900410911[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1247" y="1641674"/>
            <a:ext cx="7056784" cy="598486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52934" y="2718147"/>
            <a:ext cx="3168352" cy="5016758"/>
          </a:xfrm>
          <a:prstGeom prst="rect">
            <a:avLst/>
          </a:prstGeom>
          <a:noFill/>
        </p:spPr>
        <p:txBody>
          <a:bodyPr wrap="square" rtlCol="0">
            <a:spAutoFit/>
          </a:bodyPr>
          <a:lstStyle/>
          <a:p>
            <a:r>
              <a:rPr lang="en-AU" sz="3200" dirty="0" smtClean="0"/>
              <a:t>Two rows of chairs facing each other.</a:t>
            </a:r>
          </a:p>
          <a:p>
            <a:endParaRPr lang="en-AU" sz="3200" dirty="0"/>
          </a:p>
          <a:p>
            <a:endParaRPr lang="en-AU" sz="3200" dirty="0" smtClean="0"/>
          </a:p>
          <a:p>
            <a:r>
              <a:rPr lang="en-AU" sz="3200" dirty="0" smtClean="0"/>
              <a:t>Sitting opposite</a:t>
            </a:r>
          </a:p>
          <a:p>
            <a:endParaRPr lang="en-AU" sz="3200" dirty="0" smtClean="0"/>
          </a:p>
          <a:p>
            <a:r>
              <a:rPr lang="en-AU" sz="3200" dirty="0" smtClean="0"/>
              <a:t>One person moves after each question</a:t>
            </a:r>
            <a:endParaRPr lang="en-AU" sz="32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future</a:t>
            </a:r>
            <a:endParaRPr lang="en-AU" dirty="0"/>
          </a:p>
        </p:txBody>
      </p:sp>
      <p:sp>
        <p:nvSpPr>
          <p:cNvPr id="3" name="Content Placeholder 2"/>
          <p:cNvSpPr>
            <a:spLocks noGrp="1"/>
          </p:cNvSpPr>
          <p:nvPr>
            <p:ph idx="1"/>
          </p:nvPr>
        </p:nvSpPr>
        <p:spPr/>
        <p:txBody>
          <a:bodyPr/>
          <a:lstStyle/>
          <a:p>
            <a:pPr lvl="0"/>
            <a:r>
              <a:rPr lang="en-AU" dirty="0"/>
              <a:t>What do we have now as a collegiate group?</a:t>
            </a:r>
          </a:p>
          <a:p>
            <a:pPr lvl="0"/>
            <a:r>
              <a:rPr lang="en-AU" dirty="0"/>
              <a:t>In moving forward what is our goal?</a:t>
            </a:r>
          </a:p>
          <a:p>
            <a:pPr lvl="0"/>
            <a:r>
              <a:rPr lang="en-AU" dirty="0"/>
              <a:t>What method/approach will we use?</a:t>
            </a:r>
          </a:p>
          <a:p>
            <a:pPr lvl="0"/>
            <a:r>
              <a:rPr lang="en-AU" dirty="0"/>
              <a:t>Resources available to us</a:t>
            </a:r>
          </a:p>
          <a:p>
            <a:pPr lvl="0"/>
            <a:r>
              <a:rPr lang="en-AU" dirty="0"/>
              <a:t>How do you picture achieving dynamic equilibrium? (sustainability)?</a:t>
            </a:r>
          </a:p>
          <a:p>
            <a:endParaRPr lang="en-AU" dirty="0"/>
          </a:p>
        </p:txBody>
      </p:sp>
    </p:spTree>
    <p:extLst>
      <p:ext uri="{BB962C8B-B14F-4D97-AF65-F5344CB8AC3E}">
        <p14:creationId xmlns:p14="http://schemas.microsoft.com/office/powerpoint/2010/main" val="42434294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6600" dirty="0" smtClean="0"/>
              <a:t>After School </a:t>
            </a:r>
            <a:r>
              <a:rPr lang="en-AU" sz="6600" dirty="0"/>
              <a:t>S</a:t>
            </a:r>
            <a:r>
              <a:rPr lang="en-AU" sz="6600" dirty="0" smtClean="0"/>
              <a:t>essions</a:t>
            </a:r>
            <a:endParaRPr lang="en-AU" sz="6600" dirty="0"/>
          </a:p>
        </p:txBody>
      </p:sp>
      <p:sp>
        <p:nvSpPr>
          <p:cNvPr id="3" name="Content Placeholder 2"/>
          <p:cNvSpPr>
            <a:spLocks noGrp="1"/>
          </p:cNvSpPr>
          <p:nvPr>
            <p:ph idx="1"/>
          </p:nvPr>
        </p:nvSpPr>
        <p:spPr>
          <a:xfrm>
            <a:off x="1138238" y="1854050"/>
            <a:ext cx="11053762" cy="5689749"/>
          </a:xfrm>
        </p:spPr>
        <p:txBody>
          <a:bodyPr/>
          <a:lstStyle/>
          <a:p>
            <a:pPr lvl="0"/>
            <a:r>
              <a:rPr lang="en-AU" sz="5400" dirty="0" smtClean="0"/>
              <a:t>3/4 </a:t>
            </a:r>
            <a:r>
              <a:rPr lang="en-AU" sz="5400" dirty="0"/>
              <a:t>at Newham – 22</a:t>
            </a:r>
            <a:r>
              <a:rPr lang="en-AU" sz="5400" baseline="30000" dirty="0"/>
              <a:t>nd</a:t>
            </a:r>
            <a:r>
              <a:rPr lang="en-AU" sz="5400" dirty="0"/>
              <a:t> </a:t>
            </a:r>
            <a:r>
              <a:rPr lang="en-AU" sz="5400" dirty="0" smtClean="0"/>
              <a:t>August</a:t>
            </a:r>
            <a:endParaRPr lang="en-AU" sz="5400" dirty="0"/>
          </a:p>
          <a:p>
            <a:r>
              <a:rPr lang="en-AU" sz="5400" dirty="0" smtClean="0"/>
              <a:t>P-2 </a:t>
            </a:r>
            <a:r>
              <a:rPr lang="en-AU" sz="5400" dirty="0"/>
              <a:t>at Riddell  - 29</a:t>
            </a:r>
            <a:r>
              <a:rPr lang="en-AU" sz="5400" baseline="30000" dirty="0"/>
              <a:t>th</a:t>
            </a:r>
            <a:r>
              <a:rPr lang="en-AU" sz="5400" dirty="0"/>
              <a:t> </a:t>
            </a:r>
            <a:r>
              <a:rPr lang="en-AU" sz="5400" dirty="0" smtClean="0"/>
              <a:t>August</a:t>
            </a:r>
            <a:endParaRPr lang="en-AU" sz="5400" dirty="0"/>
          </a:p>
          <a:p>
            <a:r>
              <a:rPr lang="en-AU" sz="5400" dirty="0" smtClean="0"/>
              <a:t>5/8 </a:t>
            </a:r>
            <a:r>
              <a:rPr lang="en-AU" sz="5400" dirty="0"/>
              <a:t>at Malmsbury – 5</a:t>
            </a:r>
            <a:r>
              <a:rPr lang="en-AU" sz="5400" baseline="30000" dirty="0"/>
              <a:t>th</a:t>
            </a:r>
            <a:r>
              <a:rPr lang="en-AU" sz="5400" dirty="0"/>
              <a:t> Sept – </a:t>
            </a:r>
            <a:r>
              <a:rPr lang="en-AU" sz="4000" dirty="0"/>
              <a:t>probably need to be changed as pending strike</a:t>
            </a:r>
            <a:r>
              <a:rPr lang="en-AU" sz="4000" dirty="0" smtClean="0"/>
              <a:t>!</a:t>
            </a:r>
            <a:endParaRPr lang="en-AU" sz="4000" dirty="0"/>
          </a:p>
          <a:p>
            <a:r>
              <a:rPr lang="en-AU" sz="8800" b="1" dirty="0" smtClean="0">
                <a:solidFill>
                  <a:srgbClr val="FF0000"/>
                </a:solidFill>
              </a:rPr>
              <a:t>FOCUS?????</a:t>
            </a:r>
            <a:endParaRPr lang="en-AU" sz="8800" b="1" dirty="0">
              <a:solidFill>
                <a:srgbClr val="FF0000"/>
              </a:solidFill>
            </a:endParaRPr>
          </a:p>
        </p:txBody>
      </p:sp>
    </p:spTree>
    <p:extLst>
      <p:ext uri="{BB962C8B-B14F-4D97-AF65-F5344CB8AC3E}">
        <p14:creationId xmlns:p14="http://schemas.microsoft.com/office/powerpoint/2010/main" val="39991685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113" y="4446340"/>
            <a:ext cx="11052175" cy="3761036"/>
          </a:xfrm>
        </p:spPr>
        <p:txBody>
          <a:bodyPr/>
          <a:lstStyle/>
          <a:p>
            <a:r>
              <a:rPr lang="en-AU" dirty="0" smtClean="0"/>
              <a:t>Grammar in Context</a:t>
            </a:r>
            <a:endParaRPr lang="en-AU" dirty="0"/>
          </a:p>
        </p:txBody>
      </p:sp>
      <p:sp>
        <p:nvSpPr>
          <p:cNvPr id="3" name="Text Placeholder 2"/>
          <p:cNvSpPr>
            <a:spLocks noGrp="1"/>
          </p:cNvSpPr>
          <p:nvPr>
            <p:ph type="body" idx="1"/>
          </p:nvPr>
        </p:nvSpPr>
        <p:spPr/>
        <p:txBody>
          <a:bodyPr/>
          <a:lstStyle/>
          <a:p>
            <a:endParaRPr lang="en-AU" dirty="0"/>
          </a:p>
        </p:txBody>
      </p:sp>
      <p:sp>
        <p:nvSpPr>
          <p:cNvPr id="4" name="AutoShape 2" descr="data:image/jpeg;base64,/9j/4AAQSkZJRgABAQAAAQABAAD/2wCEAAkGBhQSERUUExQVFBUVFxwaFxcXGBwcFxwWGCAYGBwcHx0dHCYfHBwjGhoYHy8gJCcpLCwsFx4xNTAqNSYsLCkBCQoKDgwOGg8PGjQkHyQuKSwtLCwsLSwsLCwsLCwsLCwsLCksLCksLCwsLCwpLCwsNCwsLCkpLSwsLSosLCwsLP/AABEIAOsA1gMBIgACEQEDEQH/xAAcAAACAgMBAQAAAAAAAAAAAAAFBgQHAAEDAgj/xABGEAACAQIDBQUFBgMFBwQDAAABAgMAEQQSIQUGMUFREyJhcYEHMlKRoRQjQrHB0WJykhczgpPhFVOissLS8BYlNENzs+L/xAAaAQACAwEBAAAAAAAAAAAAAAAAAQIDBAUG/8QANREAAQMCBAIIBQQCAwAAAAAAAQACEQMhBBIxQVFhBRMicZGh0fAygbHB4RQVI0JS8TNikv/aAAwDAQACEQMRAD8AuG1ardaquFNZastWCtmiELVZat1lEIUdsbGDYyID4uv717M6hcxZQvW4t8+FV3jGhi2jjnlgEyLGCVCKbFuzu2vDU6tx716k4HZgTYk2ZlcOrSKBqF92w1/ECDfxJqvMt5woABnXLtx9E+CVSM1xl43uLW8+FczjY9O+muo7y6jhprQDY6j/AGQo5fZn/wCV6HYPZELbJErRI0gwjAMygkZRIRa/DUk6U5VQotkyd4Tf9uj/AN5H/Wv710imVhdSrDqCCPpSjuNsWB8DDI0MZcdp3igzas66m2oym1jQ32ebSljwxWPCyTL2pOZHjUXsmlmYG+g+dE6KbsOO1lPwmLwOPPkrAimVvdZW/lIP5VpcQpJUMpYcQGBOnhe9J/suH3E+lvvzp07q6elQxM0W2sQYoDKTELqhVTqIiWuxA4+utGawKDhu29k6Cfp6p87dc2XMub4bjN8uNcv9oxf72P8ArX96StnztJtvM8RhbsDdWKsdBa91JGoqBu9hFM2NX7EuJXtiP/rGQZpBYZrEafD8PlSzKX6UASTsDtvzmFZH2lLhc63PAZhc34aXvW5ZlX3mVb/EQPzpN3ghUbXwJAAJU3IHTOB8hUn2moDgGJAJDpYkcLmxt00pzYqsUAXME/F6wmoyADNcWte99Ldb8LVw/wBoRf72P+tf3rnDGDhlUgEGIAgi4tlGlqRfZ/hVaFL4MSDtr9veO6kZSOPf7pA4daZN4SZRDmucTp3c+Pcn6THxqbGSMEcQXUEfM11jkDC6kEHmDcfMVXu1DFHtWd5Ie1RcOGZAitfSO7WOnC5J86NezjBZMKXDArK5dVBJCDhl1/Fpr5CkDJhOphw2nnnh5pqrKytipwsa8sKgbQx4jsLZnY2VB7x/YAXJPQHidKntQzasJUGWNVMqgC5UkmMEMy2DLc2vYX42oQojY+bQmG666IwZge7odQNDnB48B1rKHYjEnDRCZWDLMczZIXkvJJnkzAB1IUqQNde4vjWVKElK/tMwXxv/AJbV5/tNwXxv/ltVRHDt8LfI15OHb4W+RrL1pXpf2yhxPiPRW/8A2m4L43/y2rP7TsF8cn+W1VAMM3wt8jW/szfC3yNHWFH7ZQ4nxHore/tNwXxyf5bVv+03BfHJ/ltVQfZm+Fvka2MM3wt8jR1pT/baHE+I9FYWG3mwS4yfENKzLOmQx9i3CyDjfXRenOo2yNtYOKOfDnESSQS5sqdiwdL9Gub6W5cQD1vE2Nt2NIIopY5G/vYpTlJth5Ne7/FnsfJfGoeF2oS2KLGSF52DJKqMSoDlimneAIsNPgAOlGZQ6jUEHbcbGBtsL8UQw+8arAcMMb9zYrf7K3ahGvdQc1uZ18aNyb6YD7IcMkkir2RjUmJjYEFbnhc63pewe8KJjMRP2UoSVQFVQVJIaMkkqRlJCudObW1uahx4lD9tVmky4gqUYQnlJ2hJQEAG1xp+VGaEOoNcbg7HbUxOg2TVu/vpg8Nhlh7V3yZrN2LAd4luFzwv1rhunvdg8HCYjM8l3LXELLxCi1rnp9aB7A2yIIo1YzfdzO7RqhKyIyKuQ3NgCQb3B4340u4aMrIrNGWUMCVsbEAgleHAjSjObKX6Rji8Gb31F9eXuU+7r714PBpIpmeTtHzg9gy8QB1N+Fag3qwaY+TF9s9pEyZOxbSwQXzX19zpzoBvBtMSxsqmWUtiDKhdCOyQgjsxx5kaL3RkFvCJvVtBsTOXVXyDRcwe9tLmzEhdeS2GnCjNCTcM1zpM9oGbjly9wmr/ANU4P7f9s7Z7dnkydi3S181+uvCoOA3higkmeHGFe3csQ2EZrG7EW744Zj+1AQ4bBLE3aB0leQDsyVIZUUC99NQeXOpW0MbG+DXDrHIGiKsjFdGLA9tcW7veItqb5RwpZlLqGi1+G2g029/JF9p7xYeWbDzDFuskCAZjhi2ZtSWIzAAG/Cve1N54MThnimxbMXdSGXDMFVU/CFzaknW5PShu1tuLNh3Ts5O0ywor5D3kjCkhvFXzWPMNXHaePSSAqvbqezhRYQrCJWj98n8LZveB0Nyb05UW0R2ZBseVt+HNMGB34jTKsmLZ0VCuVcKVJOXKpY5je3Gwteh2yN4Y8NF2UWNIUkm5whLAmwNiX8OhoftHaKvCbCUyPBBEUKGwMJUls19QcosAL6m9ufnaONjfBrAscoaEqY2ymzFge2uLd3vEEam+UcKJTFBvA3N9PH4eJ8LphTejBjHNizM5DR9nkMLcLKPevr7vC3Oue7282EwbyZJ5DDIxZYzC11PKzZumh01sOlBNuY9JomyduCeyCQ5WESBFyvp7p11BFj3mvXHefHfaBFk7U5EVSrI47wRFY6sV1K/hA8bmjMkMO1wDTMG222m3mn/+07BfFJ/lms/tPwXxSf5Zqovsj/A39J/asGEf4G/pP7UdY5P9socT4j0Vtt7TsF8Un+WajYz2iYORHTtJVzqVuIzcZgRcXuL69Kq04R/gf+k/tWvsj/A39J/ajrHJfttDifH8KxDvdgBqsk6ubZnC95gBYA3GWwFrAAW5Wub5VdHCP8Df0n9qypdY5R/baHPx/C+kQaz1NYBWVevPrAfE1vNWhWGhCGbf3jiwUfazs6pe2ZUdwCeF8oNgeFzz0rewd4ocZF22HcumYrcgqcy8QQbEcR86Xvaxrs/Ja/a4iCO3W7g/9NKm5u0BsnH47BTNaEBpoyfhQFxbxaH6x2pwozdP+M37wsWLXCPKwnYooUK5GaS2UZgMovcc9L0eMvjVDY7AumL2ZjJtJsZiO3kHwgyxdmvkIyvzpy9p80eJkGCaaOIJBJiGLuqBpACkCd4i92LMR0AohEqyA5PWsLnxqq12yMXuxI7avBFkJ5h4ioVvAlCp/wARrluztSXAtLszGNdZYnbCSngwdWOS56kmw5Ncc1ohEq2cx8frWZz41TGJ2VImyNn7Sgv22FRXk1PfizE97rlP/CzdKdNz7YzES7SKsEdRFhlbiIkvncj4mkLC/RfGknKc8x8frWgx8arn2kxAbQ2Sw0ZsSFYg8VDwkA9QCzfM1ntvjH2CNuDCdQCNCAyyZh5Gw+QohEqxsx8a8tNbibeZpO9qw/8AaZ+VjFa3L7xB+RI9aV98cQuH2m0u0cK2JwTxokLWzJEbLmspOXOWDX1DWIIvwohKVbWc+NaWW/A38jVVbX2imIxOzdm4aRlwMkQdijMGkjHaWQto3/1EEcbsb6inOLcDApIskeHSMqrIQmiukilCHH4tCdePjQhMec+NeRPrlza9L6/LjVFbM3ilwuwX7Jisk2MaMPc5lXs0YkHiDZbX5XPOnvb3s8wibPlyRKs0ULOuIGkxkjUvmL+8cxGoJtrpaws4RKfMx8a1mPU1SON2s2LwmyJpdZftfYs54uqOlr9b6X8bnnT17UlvBhuv26D6lgfpShEpyeYDi1r9TavWY9TVQbwzxwbSxR2rhWnw85CwTWzCOMX0T4TY65SGBW9jerW2a0Zhj7Igx5F7MjgUsMtvS1CYXdieprmx8TXQ1zakhcHPiaysespoREVhrQNZSTWxWEVoV6vQhLu+O70mLWBY2RRFiY5nz31WO5yiwOpvz6UJ379nA2hiMNKCqhDlmve7w5g1hYHvauNbe9TuK3TlKElb+7jS46TCvDJHH9mYtZs2tzGQBlB4ZPqKIbF3UKzYufFCGZ8RKGXu5skSjKid9eQ4240y1pqJThV1H7NZ0j2lBHLCIMbcxKc942zXF+7a2QkafCtHN7ty1x2DWFiqzRqDFJrZZAAD45GtY+h4gVB3A25iJsRtCKeXtRhphHGSiKct5RrkUXJCrXJNuz4/aGIwsEzYaDCC0kkaqZZJCSuUFwwVQQ2tr93x0aiiWE3WkXZH2EunafZ2izi+S7ZgDwvax6UQ3R2M2EwUOHdlZolKllvlPeYjjrwIpYh27icHtSPA4iZsRDilvDK6oJUfvCxKqFbVbaj8SnqKk+zXb2IxIxgxEvamHEGJDlRTlW/wKBc2vQhSd99058XLhJYJIkbCyGT70MQWvGQLKOHc14ca4bw7o4raGGlhxMuHTVGh7FXIV1z5i+fUghracNTqa8bO25iP9uT4RpS8CwdoqFUGUt2WmYKGIGZgLk+N6876bdxGH2hs6OKUrHiZckiZEIIDxgkErmBIcjjyFra0IWY3dvaGMiTD4yTCpAGQytD2hllCEEDvAKlyASdfDpRHbuAx8pxESfY2w8y5V7XtM8YKhWuqrlfvXYXItca9FyDauMm2njsN9uMMWHTOjdlCQM2Q2YsnurnOt72HGhuy/abi58NhYVyDF4qdolmKjIIlyAy5OBa7MtuH3bacqEI7tD2WgQYQYWcxYnBj7uVluG7xkOYDh32YjjYMQQb0w7Jj2gXBxLYQIFNxAJCzvwBJfRVHGw14cqW975cbsyFcVHi5cSquominWOzKxtdSiKU1sLa2zc7WPLH7xYibaeFhgxTxYfF4YTC0cTMvdkYAFkPHIL3vqT4UIXXZnst/9skwWIkUs0xlSSMHutlVRo1r8GBHMNxBqdNsXacuFOEkkwiqydm+IXtGlaO2U2jKhQ5XQnNbU0qze0PGw4fHrnWc4adIkxIjUCzmQElV7hIyC3K763FqeNz5O0vNHtB8bCyAZXWMMkl7knIqldNMjDTXjQhQdvezdZMFh8PhpOyfCuHidhcF+LFrc2bvXA0I4W0r1iN28bjJIPtr4ZIoJVlKYcSFpJE925ewVbk6C/H1DlWUpThKO3th4/EpiMOz4T7PMxyuwkMqRkggZQAjMLaMSNTTHsnZq4eCOFL5YkVBfiQotc+J41LrKELy1cmrq1c2pIUdxW6x6yhNThWEX/8AOmtYK3QhYK3etCsJoQtit14zVzmxap7zKv8AMQPzpoUitMKGNvNhQbHEwX//ACp/3VMgxqOLoyuOqsG/I0QnKrrdc4jB4vaLyYLFumInLxtHGrXAaXq44hgRWtkYPEbPx8+JbDTPhscokYRL2ksMpOcq6L3jZncXAPEdCKsvNWr0SowkOPY8uP2rBjHikgw2EX7sTLlkkkNzfJxVQSDdrHuDqbDtynxOBbGiTAYx+2xDSRmONSCpLaG7i3L509bJ3gjxBmEYYGF8pzADMCLq666o2tibXsag7G32gxClhmjULG15MlrTFgg7rN3yVPcPe1GmtNJLGTEw7akxZweJeKTDIl4lDEOViYjVlvYqVJ6173lwmJxeL2XOuFmRYp2MgYDMiCSIBnANhcKWsCdKbMfvVh44nkEiSZYmlCo6lnVUaXu62JKKSPAX4VM/2rH2TS5hlQMXtrYqLsun4hwt1oQkfZ+6Bl2zjpMVhc+HkVOzaRQY2deyGl+fvfWpG/W6cva4PF4KJWbBsPuFsuaK4ayDQXHeFv49L2tRyDfWA9iXvCsyym8pVMjwukTRuCdHzvawJ900SXbkBbIJoy2YLlzC+YkoB4nMGXTmCOIoRZJu980+08OMJhsNiIu0dDLLiIzEkaoQ1u9q7XA0S/DjXHH7mn/auCX7O0uDiwnYOzAFNFmADa/yfMU7YHb0E0jRxSK7KqucpuMr3sQeB4cuFx1qPg96oJDML9mIHClpLKGz3CMpvqrMGUHiSp04UIXjacceEwwWHB9rEWCvDBGp7jXzNktZrWFxzpY3L3X7PaU2JgglwmFaEII5RlZ5CVJIjJJVBY2vzJtpwY9l76QTRiRiIlKo3fdPxhntoxIsqliSALa3IBIkYnevCxsFMyZizLYG/eUMxBPAe4w1PEW40k0YtWqGYbeWB41ftUAa2hdSQxCNk7pILWdNATfMtr3F5GD2tFKbRyJJYA90g6EAjhpwIPqOtCFLrKy9Atrb4wQErcyOOKpY2PQtwHlqfChWMpuqHK0SUbauTGkTFb/zt7kcaDqbsf8ApH0rts7edpNJMQ0TdezjMf8Ay3HqbeNPKVqf0fiGNzFqbnNboLKMWAMkmHlHV0dT53RiD6AVlJYUzrWya8qa2TSTWXoBvBvlBhbgnPJ8C8v5jwX8/Cgu/O/IgJggb723fYfgB4Afxka+AI5nSp8Vjicxv5k9f1NbaGGzjM7RSDUw7ye07EyEoj9mOYTS3rxJ9bUmtIZDd2Jv+Jjc/XjXERljpfxP71IhnVeAuetbGsaNBCcKZAiLrlJ8SCfpXdNv5CMgYEf4fy1qG8Er6mwHS9cGwDjiLVYSdAE7px2X7WcVFYNaVRyc3P8AVa/zv5VYm72/eHx6GNHaCZlIyG2cEjihtlYjiNL6aiqOjwR/hPrY16+xlSCpKtxHgR0I51mfhw7aCo5V9BbJ3Xhw0vaQgpeFImQWyMIySrnS+cXIvfgeFDsH7PIY+yKyS54Qgic5O6I2ZhcBAHvnYEtrbhbiQ/s939aYjDYr++t93JykA5HlnA18defGwQa5z2lhgqEJVX2cYcRtEHlEbEsVut+1aJsOZL5eORicvu5rG1tKIw7qRrhzhszmEyB8hykBQwkMXu/3RYHTjZiAQLAG6yoyiEryez+E5wryJHJ2uaNcmTJiOy7RVut1BMSnQ3GZuunpNxIhlKyygxkdkRk+7Al+0ZRdCGBfTvX0AHG5LNWUSiED2NuquFuI5ZbNEseuQkdnnyuDl94ByOmg0qJ/Z9h1eN4mkhaJYwDHk7zRElXYMhDPZnBJ4hzzsQzXrL0ShJ+H9nKAjM5tHkWK4R/u0RkIkDoUYtnY6LplWx40Qj3NRQirNKEikd417llEokEiXyXKntG1NyNLHqw3rKJRCV39n0BUrmk1SFQe6cpw/Z5XsVylmEUQa4IIjAsKmbM3biw0jzK1rxhWAVI47LY5iqKqlhb3jwBI4UcNJu+u2SWGGjNybZwOJJtlT9SPFfGmLrRQoGs8MaoO8O9jTHs4CRGdMwuHe/TmF8OJ+lC8XsqLCxrJjJlw6t7qAFpDz0UcP052oltPExbIwwmkVZMS+kak6X568lUcW4m4A40L3I2E2OkO08f95c2gQjud0+8F+EG4UdQSb8SPqNYCdAN1vfjBR/iwo7zuUMm2jhzqsePCf7wwAr52DA29a7YDBCdS2GljntqUUlZQPFGAPyvVmybSbkLUsbw7oribz4f7nGR95HTu5yOTdb8L+OtxpWCj0pRq1OrYb9yiMdi6Ylxkc/wgGztvSwXCnT4WFwD4dKytxYd8dEuIjjtLmKYiMWFpV4kAnQMLG3I1ldOQbrptfhK4FR0SeMSrXFLG/m+i7PhBAzTSXEanhpa7N/CLjTmTbqQzCqk9smODSqlheJQL87vZiPkF+ZpUmZ3QvMASkKTGM7HMxLOSzseJLak+ddRCHtfRBwHX/ShWvCiOJxOUADpp6V12kQrhC542W5CINByHM1rs+yFzbMeXMD9K74NMq3/EdSTyFDnJZut6RkXQVMhxDsdLDxrtJFLye/0rWHwKjibnw0FdcUGQXXUDiDr63qUWuiOKHmd1PMHyrqm0j+IAjw0NdFxgfiLEfIjpXmfBg95eHMeHhUb6gpdyk4Taaqw71rEFTzBGoPgQedX1upt4YvDrJcZx3ZAPiHPyI19fCvnSbDkajUGm72W7xnD41YmP3c/3ZB4B/wAB/q7v+Os+IaXNvqFBwV7Xrd68Xpe3k3sXDgohDS8+YT+bxt+H1Pjyy4NElVucGiSi21dsw4ZDJPIsajm3PyA1PoKRMT7ZUdymEwzzH4nYInnYAm3naqt3q3jfFTHM7MoNrnUk9f2HCiWzoikd7rCg1ObVz4nofn5VBz4Eql9UgSrAXf7FcW7BfBUYj+pn/QVHf2puh70kJ8Lf9rXqrtq7RRyQpkk/idrD0UW+tcMDsOWXUAKOrG3041HK7VzoUBmiXOhXFhfbThuEqkeMdz9GA/OnLYm8+Hxa3w8qydV4OPNTZh8qovAbt5PeWJ/E5r/XT6USgw6I4YRiNh7rL3SD4MtjS64C2qX6kC2qvHE4kIjO3BVLHyAufypH3PgM00mIk1IY2/nbUn0Bt6ih2J3vlfCvC4zlgAHHvWuL5hz0B1GvgeNHN0pQuHQAg8z5k3/K1W9aMshdrB1GnDvc03MDmBqfFV5vjI209sjDqTlVxCtuCqusjfPOb/wirbMaoqxoLIihUHRVFgPkKqr2aWO25ixGb7/L55uX+EtVtRpeQeB/KuJ0wHvFOk0/EfT1VFCAS4qTDhABqLk8ahTLke/L9KrH2ke0DtpPs0BYJGx7Rr2zuugtbXKNfM620FM25G9AxMHZzOO1jsAzEXdTwOvFhwPoa0YjBN6oCkIc24+Xr9VW2t2u1uhL7b/2XjcV2sbPDim7WNktxub8SB+Kx56DrWVntPwMjrAoU2BclrcCcot8hesrdRe59MOcIJ2VDjlJAKtNaorevEjEYuU8QZD8lNh9ABV55rC/SvnLBzlme/HU/Mk/nXVwcZirmaofh8P2klvEk+Qrpi0LzFR1yjyFdMEcs5B5ggeuteZpTHNm63+R0NbIsrIsprKp7v4Rx8TXAYoB8tgo8hUIzkMSDx+o5VNweJvy1HOpgymDK9Y2IkDIp8bdPLn6VFwmPINmJKnjflU+GVpHyRo0jHkoufp+dMez/ZNipjnl7OANrZmu3yW4+tVVK1Nhu66R4pKxOFyi44XsfCvez5yDlPA8POrPb2WRAZWxLHrlQAfVjXOT2UQMbrNNfyUj5W/WuXU6ZwdN+XNJ5AlTFJxuFW0EozNGeBJArjLeNlddCGuCOTKbj6in3afsgxHvQuj8dG7h8Oo+opW2psWeAMmIiaNuIzDQ21uD7p9DW+jiaddvYPkR9YUCIsVZHtE9pD4WOKOBfvp4hJnOoRH4WH4mvfwFr60gyymOAtJm15E993bjrxuSSSeNDcBtRp5xLO2YQxKiA8ggCIAPmfMk0x9kLiSTio0vwXr6+Py8eLWdeFy677gJT7AwjtZVAc/3adPG3ICpuysK0/3s7EoNVTgp8SOn50J2hi2xGIuASCQqL/Dy+fH1ppxM0WHUB+89hlQcz4DkPOh5IA4lDyQBxKi7Q3hVBaKIEDTMVsg8rcaXn2nNK3v6ngBZR+gpiOw2m+8xLleiKQAo6XNeMPFhIm7jpm6v3h87WFJrmtFhJSa5jRYSfFQEixtrqSfIrXhtuYlLrKLjmrpxHyFMizqzZbhJLXHRh1HJh5a1GTbSZjFOOzYdfdPQg1EPn+qiHzq0Jfh3leNu5fJzRjmA8jxt/wCa0zYDfzs4pGj94j3D+Fj+IdV6+I8TUfGbFikJQ2V7XDKLXHW3Ail7F7vSJewuV4gcx8Q6j6ipjq38ir6dRkyLFOnsc2bmxEmJe57MEL4u/vH0W/8AXVt4O+cfOq79lk6nC5V/Cxz/AMxN/wArfKrBGKEUUspFxGjNbrlBa30ri4smvjqdP/E/n7LqNAZSJ4qgN8cB2GPxCchKxHk3fH0YVDwuMI461x2nj2mmeV9WdizebG59KYdjbIifDqWW5JJzcG0JHHpYcK9FlzWVNDCuxLsjeEpl3Y3vxEcAXQqD3M9ycumgNwbXvat1EC2AA4DT5VlXBoAhempdH0WMDXCTxV1ZLi3Wvm/amHMExPK5B8+Y/WvpFDVH7+7OyYmZP4iw8n74/MVdhNSF5diUcb7wYcOR8RXQ/e2sQG6HgTWsHONUf3T9DyrpJsux0at+uisF1H+wtzAHrThu1uIcSqyOTHDci495yONuQA1u1uOgHG0Ldfd18XiFjzHKNZGA4IOOvU8B/oatyaNQVjjAVIwFAHIDkPSuL0vjf01Itp/Ebd3sK2kzM6CuGxdnw4YZIYwCeCqLsfFjxPmxtRKdnt3iE8Acx9TwHpepGDhCp3AADqzdf386htHnY3YnxOmnkK8pXD6dMNJJe7Xj771e2HOJ2C4xYUMfePzFvyqamAXiJHHkVI+qn869RyxLoAD42ua8zbRit7ob/COPqKvoUWYZueobqL3OeYC9kOnCVG8GFj8wTb+mlr2jbRvgZY8ou40Nwfd7x5cdLcjrRSYKTdAUPS5K/I8PS1KG9m0vvUhYWPZs58dVW3jzp0sbUqVQ1htyn7/ZUYhnV0i46qqNjH79ByzAnxy3IpyVhIGZtUW+nW1738KT8vY4jwUtbyINvpRzYmK7TByL+IZwf8VyPqT8q7VUT2lyKwmHdyXoMcySdta7HNlvwzHn6Xr3hNpmORpGXPJyLcjzNuN+XhR7/YwV8KSO6os38+rj5tf6VH23uy5dpIrG5zFeYPE26662qXWMJgqXWMJgrvhoJsT/APIDKnFQtlF+p1v5ac6g4rdRwzdmQwHC5sdeXSo029U5/EB5LatbO3ilRwWYspPeB106+dINeLjwSDajbiO5RXmdFMbg6G630Kt4ef7Gu+Ix5njAYXlTg3xJzB8Rx+dNG08IkksPDOGuf5F1N/C9h60NxGyAmNiKCysc1hyK6n04H1pCo07X1Q2q03IvqguH2qwTKSboc0bc1PNf5SOXgKacDtVZ41fQMpAYdL/odKFbf2OEmSRQAruARyDX/I/vUfaeD+zSNl/u5FIHgeI/paxFBDXgR74ocGVAI1Psp/3N+5xMmX3ZkuRyDqePqCflTttXFA4SZPiicepUiq53cgd4UxJIQahB+Jm1VrAfhBvqeYtTPCgC5sRJcckXS/mQbnyvXHe9lKuampiPmuxg8PUfQAcN7c1TCrp42po3cxn3WQ8VJ/pOo+t6ccTjlchERIoxwVVCj1sKl4SHDAXciQ/QfLWtX7oW3LPP8LqYXBvwrhUJk8APulrtaymeaHANyVf5c6/8tqypjphm7HeC6H6o7sPgiW7G2kUZIpzKOSOwJA/hNrgfMeFCPapsoyRrjIdezASZba5L3Vj5EkX6MOhqtcNK8ZFwRY3BB4eII4U+7v76qwEeJNw3dWWwK2IsVkHCx4HSxvrbjUqb62EfnaczeG47uPcvLvfLv5Bld4Aqt2szaaE8jwv513XtF0sbeOtOm2vZg3efCkuo1MXF1B4FSTd16fi5G/EiN3djM2LijkzaNdlYWNlBYgg662t616IYqmaJrtMgAlJoMwrP3Y2GIYQsd1Qi7ykWdiddAeGnXRR11onhMCrNa1kXW1/z63Ouvmda8TT6Kg4WzN68B6/pXvDyse4mjNxPJV6kc+dhzPqa8OanXPpsef8AsTxJutkQ0u+SmbTxotkU3Y8R4dT0H7VDwtl1c5vDl/r6/SvWLUIVjj7zNc6nViLXYnoNNeWgA4CkLerbBeTsYmLAGzMNAzdFHwjhc6nXlpVj6VR+INQWAsPBXYaiagDB3lOs28au4iQ5mP4E1NuptoB5kCujRS9FHgW/7Q1B92cKIISIVzsf7yS4CXHLMfwjwv1pa3h3pmLFExC259iCF/razN5gAVpOApfHWJcSrW0C55ZT0Hv3KbMXtM4bvMYwDxUv9QCl7+X+tVl7QN6VmxcEsYsEjykdbs17ehrtgdlzYhjkVn6ty9WOlQ97N2WRQctnUXsDe68+XK99OhrTh6bGGALe91DHYRjKJJMkR6aIZvFhA8McyaiwDeXI/O49RQnZO0TEx+FhZvLr5j96Yd2ZllgeFtbX0/gb/W/0rUm7ySd03SRdMw4MOTW8edud61BwbLXLy4eGyx6lYXbkTrkkYKRxubA9GB+R60O2pvEyDLFKsn8WXvD1vYnxtXn/ANFtzlFv5T+9Yu6GXvPIuUanQjQVECmDqoAUQZledh7GjMfbTHTUgHhYcz18vzohjtinEkOW7MAWRcutuNzqLE9OVBsPiTNOqD+6U3twuq66/T51P2lvaVYrEAbcWPXwFDg/NbX6JuFQutr9FJhh+yK0kjBmP4ibk24AX1rpsOR53ad9ABljHQcz+QvS6kE+JkBYO/U8AB58BTjHCUS1wiKOXIDzqNQZRfUqNQZRfUobvXjFWLJ+JiLeGXW/6etTtnbG+1dn2nBiCB+p8LX86DbD2O2MmeZgTEjW15k3IX0AufTrTrs+FjJlU2voT0HP9qx4mt1YyNNxqeC9D0X0a1zOtqbaDnz5DzTJBhYEULHCHyC2i34fQGg225JCwz2X4UBByjyHCjcuPSCPujQcB4+PrSqWaV+bMxvXDoNJcXHTiV38Kw5i46c/dl3wcyAgdmZG8f2pgixMwXuxIvhmA+g0+tRcJs8RD31B5m369KGY/ab5iFe46jT86k5oqmB5ym8Cs6G+crztSRy3fhVT4Ai/qDY1qh7ztfU/OsrW1pAhXtpwI9USfd7D4mHtMIQGtcqD56MLkqeh4eYpWxeyyhIZSjW1B4EeI4GpOA2k0DLJGbMvDoRzU+B4Wp22fjYNoxlStiQSUv3kYfCehGo/lNxxrYesotzCSAb8R6rmvc2mAyr2muCBbk70PE6wubqNImJ4dY2Pwnhfkcp8rL2pLnSJl1BJPpkc1S23djvhpcp81bkw/wDNCOVWFuHt4zxZH9+GQ3HVXSTX5gnzNbBSbWouLDZw8zv89+feVxq9P9PWAF2m49PkjMkREaseLEn0Fgv0F/Wok+10wsbSOeI0HMk8APT9TRLR8ILcVX62pF2lD9t2gUMloUUMbD3VCrceLFja/wC1clmELqweDYZfpH1C20Iqdl2lyffzRiTaTxYaWTjiJUzMeUaNoi35AA6DiWJ40p7o7H7eUnL2mTWxNl/xHp4ak26XqRvXthZiuHgBEatfTUvIdLk/isPqT4U0bPaPAwBBq1sz21LPbX0A0HgK7IALo2C3gOp0zAu5Rt8JezgCSSks47sUfdXKObE65fAAXtSvu/uocR33bs4gePEtboP1OnnQ/aG0JMVMztxc2HgOAHkBTZhtowYWNVa08lhe4uo8FB0A+pqMh7pOiuDHU6eVt3FG0jwkCAGZowBYHODr5EHXyFLO3ZUkIMWLR8puEkjZCf8AGFtrqNQKHbX23LiLhYwIxwVVHzNhxoGCeIvx58KH1NgLKAwmYHOTfUf7H0XqbYpWTtsMQDrdCe6eoBHDy4XrWI2uh7shaCUcMwuPmNGU1NXAYhULwhZL8V1P0FrH58KWtqbfMgKSwAEeJuD4aVJoLtV5HF4CpQqQ4SNj6rvid5pk0PYt0ZTcH5Np6ihOK2pNiCFJJvwVRpfyHGpOzNhdrx7RR/Jp8yf0pjwWz0gBKpbTV2Ivbz4AVaSxmguspcynoLodh9ljCwNI5vIRoOQJ4Dx116aVH3awCZTLJ8Vl9OJ/1qPtfHtiJAiG6g6dCeZ8h+9WPsXceSKCKWTuoCFyEd4q9xnPw3crodbG+mlyDF9T9FJrXOsdT5BCDDbgbfWhG3O1dSgZQv4uOY+FrVYuytwopkdQ8kTxuV0sy5T3lOUjTQldD+Chm8Hs8jwuSUzzSvm0VgqoLDU2A43K1SW5AXnZTw+Ce6qGc1pcEMLgoYF0NgXI5swu5+enkBW9jHWw95iFvyA4k12x4zYdX6sB6KCPzvWbGGUqTzufne1edLiWEnWT4r3VJgp0Mo5+S6byMoyKOVyevQf+eNRNnRkfzNoAOJooMF2iSSnidE8Ap1PmSD8qG7MxASYM3C5HkLECosd2C0bKVN38ZaNlMXAni8bt4WuPUA61mKxUA0eMX8Fsf0orJLIRdV7vUakjwFDsfj0lQqCG6dQevhVTXFxv5HRZsxcb+R0XCGCNtYVVxzVgMw+fKt0HxGHeJuYuNCOYrdaOqJuCrTQJu11uaVZJuI8j+n6fWswWLeKZCpKspv6jvL+h9anbnbsPMe3nGTDjW7aFwLmwHw+PyvXLaoviHntZSSBcWu1tbdQOF+pr1WCqs/UGlra/fIsvOVQ52CaN2/lP+9+HXE4ISqNcglXyI7w/86VB3WhMONc62eK5B+LOq6+PfPzqXu9MZcBAnNsyf4czX+S3+VT9kbOz4vFsB7qWA5ZmZXA87x/WuOyaVephmm3bjlw81f8A8uHDnatg/YhTWxnZRy9FDNbw1cfTT0NI27KEnESN7kceeTxOpVPJm4+AI509YvDqWQN7smg6MpUtb5C9LuAwPZ7KxWneaQgnwjKD/uNLA5y0udxNue/mtlEta0gblo+RKUcDiMsoc6kajqW5etzT/tfZxhwrIgL4iYKhPO7EZlHRbXH1NV3g+7LGzDTMreahtfyI9KfcTvIgmxBJ+8iT7u/Akgl7fxe6PInxrdSiDK24nMS3LoPY+SgwbuLh0IVRiMURpe3Zx35gHQkci3HkK8w7kzFg08ka5joGYks3Gx018hepm5e8ERTLNIqyBiSXNgQdQbnTThbwqS+yMTNiWxAmQxMLRfi+75WvbLfiSONW5WuAgLOalRjyCY5nfkF0G3VwjrHKoS47pQXjIGhtbUWPIgUSxUUUsRxEWRgB3wLFWTiwYcMwGovrpbnQ3GbjdtYvM2YcDyF+OnoPlSfgtpPgsTLGxBFnjdR7rGzAH+qx8AT403Pc0wRZVmmyoM1N3bHmm2TY6QETx91CQsifh7xsrDprYEeNQd4t1l7sqEIzEKTbQ392/rp61GwO3u12fNG5vIq28wNQfMWN/K9dsHvD2uzJ1c/exKCDzIuCp87i3oOtRzNNhup1GPgh9xMGeBShtPFYiFijIgYdc3A8D4jxvQ7Z2wcVtCcQ9rGpIJAYkJ3Rc6Kp1tc69KYpcecXGudbmLTMByOtif0+VSd0tjSLiklTL921+9e3Ajl4E8KqFVrHKmp0TQawvaIPf6pq3K9lEGCIllYTzciVtGv8qm9z4n0Apzx+E7WJ4/jUi/Q8j6Gx9KFYvbBjW7yxp/hP0u5oHi9/baIxfxKAL+YNXursbqVzaeCrP+FqK7Exf3qsRYyplYdHS7W//YK4b7QZsvgp+pH7D50qrvNJ2hcKusgewvobhjbjxN/6jTPituQ4kqEJBysCrCzDVD5HhyPKsGJrtNB0H3K2Nw1ahVa9zbIA0ebBDqpJ+RJ/I1wxUBjIH4TZlb+E2I9R0ols8WEkTcQbjxDaX+Y+tdcNOhUQyWuugDc1/CR4209K4OctJ7/quv1haTaRJ80M2ZtjIDG/C5sel9bHw5+tcCkRfLmt0YcLdD+9TNpbDHFCRUPDpHH76sSOvCrm5TLm7q0FhBcyZRuPGCOILHmkYCy2F/meAApXWOSKQaFWFiAef73o1DtJ5jlQZEHFungBwvXvE7EVjmRmV+pOa/nf9KrYRTJDt1nY7qiQ7detsorIMxC979D/AOelZUHsWjP3oDnlcra3gCf0rKmwZRAKTCWCGlSt4cQgjCMSSbHKNBYdar3eDafauEQaLoLdf2HCumL2wz3LvqeNuJ9ST9K9wImHUSyKFPFIjqxPJpOi8wvE6aAcfV4Do/8ARDraxvsOZXFxGLbVp9TRvuSbD/SsXdDZJgwkJk0bITl+FWJYk+J+gA8aZ92cFljaQ+9M5f8Aw8E/4df8VVlsXZmKxrK8ksoWU9wXOZk5uRwVAOGne06i9x3rHQoA4ipXJkny4rO6qerDNvqEm78yHDiGQaxidT/LcPmHkQSR6jpUHZWJWSHFwE8HJHisi2v8wfmKKe0yMnAsRxR0b01Q/wDMKq3Ze2jG+a/LK1jxX/TQ+lXv7L5XVwLW1KMTcH6Jt2vuuz4DDSoLtHHZgOJF2N/Egk/Ok2SQuSW1J68+VWRu/vVCIexkkCsCSpbRSrG/vcAbkix8KGbV7COTtF7J1Y3Zbqdeotf5VCoxpuCtuHqPa403jcwlbZWyDNe2ckccqFreoplwm0UwK5Asmci5zCxPHrwF78KlpvvBEncAFtQqi2vpoPOhWD2TLii+LxIKwqpc30zhRdUUccugGbpwuTQAB8Gqk98yKogeZPBdE3yY3Mhc391Y2y2Hn1pex2LV+5DCVzNdmZi8jnkL8hc3sBqeN7C3XZuAeeQRxrdjr4ADiT0A/wBKcdnbnywd5TFmP4je48jbSotz1O5WVBQpHWDwS7Js77HhHMv9/iBkVfgj0Lk/xEaeGa3Wo+7Wy3xDMtysZW0h6rcGw9RWtt4ZpZyGnWXLoSlyq8e6CdCepGlHYlMOG07ga1uRP/8AIHOqK1TKYGyGg5dbu9+Sj7VxKZhHEAsUeiqOZ5t5nqaN7K2e6R3dxCDrawLet9BQ3d3Y5lbPfKqnjbUnw8upoztnGxYddAHkPAv3reJv+QrPE9pyjWdpQppf2tNEWOXNKfjdtPQLbSo+z9l9qfeCjqT+QvXXARGeS7Zn5kKCSfkLAU0QOY1sMOwXoEv/AKmoC5/Ctq1epbkbr3rlhN3gq9yU38VFvpY/Whe0cDLCc3Ag3V190noel+Fj151Ok2zhzcHtImHNQQQfLh9KGYrbciGyzCVG+JQdOhVhUnNYRf38is9IVib78R9wuOJ2rnAb3XHMcCOY6io+IxxkAzAE9efrUZVDOdLA8hyPh+1E8LsdG1WQeRH7EVkIYxbexT1ChQ7QkTQMbdOIrumHllsSGI62NvTS1GYtmqmuWM25kj/qqPjdv2FksD1uDbytVefMewFWa2Y/xj5qDicY0f3agLbiBqb/AL1FaaUc3+tYuIWOzujSZjw8BqWPXwHOj0LKyBobai9h7pHh0qbv4wCW2O6qdXYxxaBJGqCx4QsLtmF/A1lFW2uqaNcHoQb1lV5n7BVmpVOgVcY3bUI/uYFQ30ILE382J+gFFtg7pySEYjFqezB7sZ0BNiwzn8K2F7cT4X1sXYm7GDi7SVol7RZGubXN2OYW53IYC3UGge821nmkMZsscZ7qDhcaXPU8fAcup9E8x2Z85MfPReXr4rI24twFhPPip0O+Swp91GHlN87nRLAnKFA1yhbaXA1560Jx28uJl96VgPhTuD/h1PqTQ6h+N2uENlGY9eX+tIExlbouQ+tUqnVTZCOLa+J/1objNp29y1upA1+dCZ8azNa5JJ0Ao7svZFtW1bmTqF8vGphka3UmUnFwAuToENmxpOroPMKy/UVkJRyAjankefhe35j1pmCDhao0cEbkOqWNzYgAXHDlyP7VOpTyi67VRmJ6PAOcT/jM+RC8bJ2fHnBluQOK/vzt5Ud3v3uV4vs8I42zkcAo4IPkNKDYnDhhY/McRQyH7iS7DNbVRyJ8fLpVIdDYC6eD6QpYxwFQQ8bbHuTzFIuBw6pGoOIlCgk8S5HC/JFufIDrQnauyC8eYY1pGPEEHITztY6DzHyrxsXNKJMRJdmZWSIW6g5yB0Vb6+J6U1TbCjkEt7q10YEcGD2Sx9Rx496rB2gr31W0HgO+Z97JL3bwqxupYZrG9rXufwgetqIbbxTyS2b8JtYcAeniRw9KJ7ubPs8shGkVwv8ANrc+g/Ol1nJN/UmuU+Tc7rq08rqpj+oA+ZThgCSgSKwRNGc8L8T5nnS/9gfESMyAsoNszHQAcyeA62HWjmDS8SRKcoyZnI4gNxt4k6ehrvGgmQxxns4l7t14m3ED9Sai2D792WIVDTc4jx+/eUvybVMS9nCRYcWA4tzOvH5VvssXMv48p5aC/ppejOG2bhiSqIXK6Fsx0Pnca+VcMbjvssgA7ykXsTqNbcfyv40EQrRVBMMb2uaXZMG6sVZCG6W1t+1dodnF1zRm5HFefp1pulxcc8DOts0YLDqCBcj1AtUGWJez+0R8VF2A4MvPyYcb+BocwzZMYt0XEHRQ9mNHLeOVRm68G9D1qFjMAIpOzl81kGl1PAnkeh8qL7VwqywDEx6OgubcwON/EcfSh+0doLiMOGItLERfxRtCR628qeS0fMIY7M6RpMEcCpeA3PEwOSYBha4ZdLG9iCDw0PLiDXTGbswYNO1xc3dHBVFix6C5uT5AeYoZsHegYYlpLlQjAAcSTYhb8gWC6nhrStt/aL4yUvKQzcANSiL0VeH6nia20W0sgLhdYq7MYajmNdbZMmzt4VxYxEixrHBh0IRRxLNdmZm5myL5fWkvY235MPoZMw+EC4HkdKZ8FEsOypWOgd8vha6p/wB31oKdh4mWMGKMKp/E5C3HgDrY9bVsfUoNEVGgg8TAXJp0XCXF8OE6XJU7/wBaZwO9kt1F/wBDWUtYnY8sfvReqNcf8JrKrGGwRuB4EKQx1dtjTH/lXFBirI855jMq+QNj5m9vLzNJ8r3JJ4k3Pmactor9xJ/IaSQa4+DqGs59Q6z5bBcnpCxa3kh+3MUUQAaFtPTnS7N4UZ3j/B6/pS7iGrt0hZZaQsje7mCuDK3kvlzP6ehpij4VwiQKoAFgBYDwFd4zpToOmrddXoR7TjJcNjHL2JWObVH2cbAr0Zl9Llh/wkV3kqLhPffzX/lX9hV1VuV4fzXVx+H6jGU8Q03c4CPAfRSS3et1/wBK8yQq2jDT6jxHjW2HeHkaw1mxLYeYXF6Z/ixpcy2h+aszdXY8KQgr3iVysTyHNQOS8+pBBN9KgTkp2F+pifTiUzWP9aKfWuu5shyKL8YgT5hmA+mny6VB3ubKumlsRceZQN+ZJqAqF1DP3jwkfZbMOTXqjMfihddlkCGW3Eu9/wAvypVnwtoY3+LNf56fQUa2Q3/yByzf91axMQ+wrpwUH1vXLcS4DkF6Ck7qqneR5j8oJh9okCTqyZR/h0/K/wA6l7G232IKkXUm48DQZBx9anbLw6syhhcXt6VHRb6jGZTmFj9kwRbPiJzxsVv0YgeWlccZhoAjZm1PMnXNyNzqah7WxLJ3VNhbgKiYeUqmYWueJIBP1quZusjWOIzz771xwuLaNXIBtIpTNy1tfzNrjTrRHYWMOWSI6qyEnwAtmPla/rbrQbHYt3JLMSQNL8hRvAKF2e7jRn948yLgW8rX+ZrQ3jwV1cAtgi7iAs3cxek0be60bH1AIP0P0oFFMUYN0IJB52IuKn7B/vvT8ytRdrIBLIBoA/60f1CmI617eIH3C5b0YcQlsuqEqyeTEEftSljNqW04noP1/wDPnTHv1Ifs0Bv+FfyNKmy4hZTbVnsT1F+HlXSwVIPaXHmfBee6SxNXO2i0xoDzVhbbQQ7PwkZteyMRb8ds/D+Y0tS7yTi+aRfDMM5+uh9QaPe0+Uh4gDplb/pFIOzEDyd7vaE69dKm+m10ucJWBj6j3ChTOXnumKDfLE8isg8YrAeRUisrwBWViNOkf6BdkdGkC9Qr/9k="/>
          <p:cNvSpPr>
            <a:spLocks noChangeAspect="1" noChangeArrowheads="1"/>
          </p:cNvSpPr>
          <p:nvPr/>
        </p:nvSpPr>
        <p:spPr bwMode="auto">
          <a:xfrm>
            <a:off x="63500" y="-727075"/>
            <a:ext cx="1352550" cy="14859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028" name="Picture 4" descr="http://www.indiana.edu/~icp/newsletter/issue4-1/Book%20Images/cache.jpg?w=300&amp;h=3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057" y="523649"/>
            <a:ext cx="2915931" cy="31714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cimages.swap.com/images/books/29/069811642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3814" y="98619"/>
            <a:ext cx="3124320" cy="334842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orton-gillingham.com/Photos/Ruth%20Heller's%20Language%20Books_1331917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9857" y="5441121"/>
            <a:ext cx="3538364" cy="387804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images.betterworldbooks.com/078/Up-Up-and-Away-Heller-Ruth-978078073551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04146" y="2447169"/>
            <a:ext cx="3387976" cy="356629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abookandashortlatte.files.wordpress.com/2012/02/harry-potter-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41367" y="-70265"/>
            <a:ext cx="2918490" cy="430058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00" y="5454451"/>
            <a:ext cx="5009542" cy="3990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16618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 we work through these</a:t>
            </a:r>
            <a:endParaRPr lang="en-AU" dirty="0"/>
          </a:p>
        </p:txBody>
      </p:sp>
      <p:sp>
        <p:nvSpPr>
          <p:cNvPr id="3" name="Content Placeholder 2"/>
          <p:cNvSpPr>
            <a:spLocks noGrp="1"/>
          </p:cNvSpPr>
          <p:nvPr>
            <p:ph idx="1"/>
          </p:nvPr>
        </p:nvSpPr>
        <p:spPr/>
        <p:txBody>
          <a:bodyPr/>
          <a:lstStyle/>
          <a:p>
            <a:pPr marL="0" indent="0">
              <a:buNone/>
            </a:pPr>
            <a:endParaRPr lang="en-AU" b="1" dirty="0" smtClean="0"/>
          </a:p>
          <a:p>
            <a:pPr marL="0" indent="0">
              <a:buNone/>
            </a:pPr>
            <a:r>
              <a:rPr lang="en-AU" b="1" dirty="0" smtClean="0"/>
              <a:t>Think about yourself as a learner – what knowledge you need </a:t>
            </a:r>
          </a:p>
          <a:p>
            <a:pPr marL="0" indent="0">
              <a:buNone/>
            </a:pPr>
            <a:endParaRPr lang="en-AU" b="1" dirty="0" smtClean="0"/>
          </a:p>
          <a:p>
            <a:pPr marL="0" indent="0">
              <a:buNone/>
            </a:pPr>
            <a:r>
              <a:rPr lang="en-AU" b="1" dirty="0" smtClean="0"/>
              <a:t>Think about a year level each activity could be used for</a:t>
            </a:r>
          </a:p>
          <a:p>
            <a:pPr marL="0" indent="0">
              <a:buNone/>
            </a:pPr>
            <a:endParaRPr lang="en-AU" b="1" dirty="0" smtClean="0"/>
          </a:p>
          <a:p>
            <a:pPr marL="0" indent="0">
              <a:buNone/>
            </a:pPr>
            <a:r>
              <a:rPr lang="en-AU" b="1" dirty="0" smtClean="0"/>
              <a:t>Think about a text that you know that could be used at different level </a:t>
            </a:r>
          </a:p>
        </p:txBody>
      </p:sp>
    </p:spTree>
    <p:extLst>
      <p:ext uri="{BB962C8B-B14F-4D97-AF65-F5344CB8AC3E}">
        <p14:creationId xmlns:p14="http://schemas.microsoft.com/office/powerpoint/2010/main" val="40946577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1779" y="0"/>
            <a:ext cx="9938379" cy="9757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3381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8634" y="0"/>
            <a:ext cx="9777507" cy="9631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17791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6166" y="1"/>
            <a:ext cx="9889294" cy="9756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515614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3278" y="341883"/>
            <a:ext cx="9503562" cy="9217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85855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1626" y="0"/>
            <a:ext cx="9938374" cy="975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55459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7110" y="14097"/>
            <a:ext cx="8940340" cy="9742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53900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pPr marL="0" lvl="0" indent="0" algn="ctr">
              <a:buNone/>
            </a:pPr>
            <a:endParaRPr lang="en-AU" dirty="0" smtClean="0"/>
          </a:p>
          <a:p>
            <a:pPr marL="0" lvl="0" indent="0" algn="ctr">
              <a:buNone/>
            </a:pPr>
            <a:endParaRPr lang="en-AU" dirty="0"/>
          </a:p>
          <a:p>
            <a:pPr marL="0" lvl="0" indent="0" algn="ctr">
              <a:buNone/>
            </a:pPr>
            <a:endParaRPr lang="en-AU" dirty="0" smtClean="0"/>
          </a:p>
          <a:p>
            <a:pPr marL="0" lvl="0" indent="0" algn="ctr">
              <a:buNone/>
            </a:pPr>
            <a:endParaRPr lang="en-AU" dirty="0"/>
          </a:p>
          <a:p>
            <a:pPr marL="0" lvl="0" indent="0" algn="ctr">
              <a:buNone/>
            </a:pPr>
            <a:r>
              <a:rPr lang="en-AU" sz="6000" dirty="0" smtClean="0"/>
              <a:t>What </a:t>
            </a:r>
            <a:r>
              <a:rPr lang="en-AU" sz="6000" dirty="0"/>
              <a:t>are writing conventions</a:t>
            </a:r>
            <a:r>
              <a:rPr lang="en-AU" sz="6000" dirty="0" smtClean="0"/>
              <a:t>?</a:t>
            </a:r>
          </a:p>
          <a:p>
            <a:pPr marL="0" indent="0" algn="ctr">
              <a:buNone/>
            </a:pPr>
            <a:r>
              <a:rPr lang="en-AU" sz="6000" dirty="0"/>
              <a:t>Why are they important?</a:t>
            </a:r>
          </a:p>
          <a:p>
            <a:pPr marL="0" lvl="0" indent="0" algn="ctr">
              <a:buNone/>
            </a:pPr>
            <a:endParaRPr lang="en-AU" sz="6000" dirty="0"/>
          </a:p>
          <a:p>
            <a:endParaRPr lang="en-AU" dirty="0"/>
          </a:p>
        </p:txBody>
      </p:sp>
    </p:spTree>
    <p:extLst>
      <p:ext uri="{BB962C8B-B14F-4D97-AF65-F5344CB8AC3E}">
        <p14:creationId xmlns:p14="http://schemas.microsoft.com/office/powerpoint/2010/main" val="44679874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5262" y="1494011"/>
            <a:ext cx="5544615" cy="7267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48008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3402" y="1782043"/>
            <a:ext cx="9685275"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721708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0887" y="1349995"/>
            <a:ext cx="11813709" cy="7776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867552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238" y="413890"/>
            <a:ext cx="12520064" cy="8936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60640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5022" y="1840903"/>
            <a:ext cx="11449272" cy="7141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202889" y="6822603"/>
            <a:ext cx="6499225" cy="830997"/>
          </a:xfrm>
          <a:prstGeom prst="rect">
            <a:avLst/>
          </a:prstGeom>
        </p:spPr>
        <p:txBody>
          <a:bodyPr>
            <a:spAutoFit/>
          </a:bodyPr>
          <a:lstStyle/>
          <a:p>
            <a:r>
              <a:rPr lang="en-AU" dirty="0"/>
              <a:t>http://</a:t>
            </a:r>
            <a:r>
              <a:rPr lang="en-AU" dirty="0">
                <a:hlinkClick r:id="rId3"/>
              </a:rPr>
              <a:t>www.readwritethink.org/files/resources/interactives/word_mover/words.01.html</a:t>
            </a:r>
            <a:endParaRPr lang="en-AU" dirty="0"/>
          </a:p>
        </p:txBody>
      </p:sp>
    </p:spTree>
    <p:extLst>
      <p:ext uri="{BB962C8B-B14F-4D97-AF65-F5344CB8AC3E}">
        <p14:creationId xmlns:p14="http://schemas.microsoft.com/office/powerpoint/2010/main" val="7864645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7470" y="3006179"/>
            <a:ext cx="6800850"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51199" y="7508673"/>
            <a:ext cx="6499225" cy="830997"/>
          </a:xfrm>
          <a:prstGeom prst="rect">
            <a:avLst/>
          </a:prstGeom>
        </p:spPr>
        <p:txBody>
          <a:bodyPr>
            <a:spAutoFit/>
          </a:bodyPr>
          <a:lstStyle/>
          <a:p>
            <a:r>
              <a:rPr lang="en-AU" dirty="0" smtClean="0">
                <a:hlinkClick r:id="rId3"/>
              </a:rPr>
              <a:t>http://www.readwritethink.org/files/resources/interactives/multigenre-mapper/</a:t>
            </a:r>
            <a:endParaRPr lang="en-AU" dirty="0"/>
          </a:p>
        </p:txBody>
      </p:sp>
      <p:sp>
        <p:nvSpPr>
          <p:cNvPr id="4" name="TextBox 3"/>
          <p:cNvSpPr txBox="1"/>
          <p:nvPr/>
        </p:nvSpPr>
        <p:spPr>
          <a:xfrm>
            <a:off x="732708" y="2332436"/>
            <a:ext cx="6207148" cy="769441"/>
          </a:xfrm>
          <a:prstGeom prst="rect">
            <a:avLst/>
          </a:prstGeom>
          <a:noFill/>
        </p:spPr>
        <p:txBody>
          <a:bodyPr wrap="none" rtlCol="0">
            <a:spAutoFit/>
          </a:bodyPr>
          <a:lstStyle/>
          <a:p>
            <a:r>
              <a:rPr lang="en-AU" sz="4400" b="1" dirty="0" smtClean="0"/>
              <a:t>One way of publishing</a:t>
            </a:r>
            <a:endParaRPr lang="en-AU" sz="4400" b="1" dirty="0"/>
          </a:p>
        </p:txBody>
      </p:sp>
    </p:spTree>
    <p:extLst>
      <p:ext uri="{BB962C8B-B14F-4D97-AF65-F5344CB8AC3E}">
        <p14:creationId xmlns:p14="http://schemas.microsoft.com/office/powerpoint/2010/main" val="288263277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Activity 1.</a:t>
            </a:r>
            <a:endParaRPr lang="en-AU" dirty="0"/>
          </a:p>
        </p:txBody>
      </p:sp>
      <p:sp>
        <p:nvSpPr>
          <p:cNvPr id="3" name="Content Placeholder 2"/>
          <p:cNvSpPr>
            <a:spLocks noGrp="1"/>
          </p:cNvSpPr>
          <p:nvPr>
            <p:ph idx="1"/>
          </p:nvPr>
        </p:nvSpPr>
        <p:spPr/>
        <p:txBody>
          <a:bodyPr/>
          <a:lstStyle/>
          <a:p>
            <a:pPr marL="0" indent="0">
              <a:buNone/>
            </a:pPr>
            <a:endParaRPr lang="en-AU" b="1" dirty="0" smtClean="0"/>
          </a:p>
          <a:p>
            <a:pPr marL="0" indent="0">
              <a:buNone/>
            </a:pPr>
            <a:r>
              <a:rPr lang="en-AU" b="1" dirty="0" smtClean="0"/>
              <a:t>Think about yourself as a learner – what knowledge did you need?</a:t>
            </a:r>
          </a:p>
          <a:p>
            <a:pPr marL="0" indent="0">
              <a:buNone/>
            </a:pPr>
            <a:endParaRPr lang="en-AU" b="1" dirty="0" smtClean="0"/>
          </a:p>
          <a:p>
            <a:pPr marL="0" indent="0">
              <a:buNone/>
            </a:pPr>
            <a:r>
              <a:rPr lang="en-AU" b="1" dirty="0" smtClean="0"/>
              <a:t>What  year level this could be used for?</a:t>
            </a:r>
          </a:p>
          <a:p>
            <a:pPr marL="0" indent="0">
              <a:buNone/>
            </a:pPr>
            <a:endParaRPr lang="en-AU" b="1" dirty="0" smtClean="0"/>
          </a:p>
          <a:p>
            <a:pPr marL="0" indent="0">
              <a:buNone/>
            </a:pPr>
            <a:r>
              <a:rPr lang="en-AU" b="1" dirty="0" smtClean="0"/>
              <a:t>Think about a text that you know that could be used at different level </a:t>
            </a:r>
          </a:p>
        </p:txBody>
      </p:sp>
    </p:spTree>
    <p:extLst>
      <p:ext uri="{BB962C8B-B14F-4D97-AF65-F5344CB8AC3E}">
        <p14:creationId xmlns:p14="http://schemas.microsoft.com/office/powerpoint/2010/main" val="409465779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990" y="462123"/>
            <a:ext cx="11238581" cy="8952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47802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111" y="413891"/>
            <a:ext cx="11613401" cy="892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25697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Activity 2.</a:t>
            </a:r>
            <a:endParaRPr lang="en-AU" dirty="0"/>
          </a:p>
        </p:txBody>
      </p:sp>
      <p:sp>
        <p:nvSpPr>
          <p:cNvPr id="3" name="Content Placeholder 2"/>
          <p:cNvSpPr>
            <a:spLocks noGrp="1"/>
          </p:cNvSpPr>
          <p:nvPr>
            <p:ph idx="1"/>
          </p:nvPr>
        </p:nvSpPr>
        <p:spPr/>
        <p:txBody>
          <a:bodyPr/>
          <a:lstStyle/>
          <a:p>
            <a:pPr marL="0" indent="0">
              <a:buNone/>
            </a:pPr>
            <a:endParaRPr lang="en-AU" b="1" dirty="0" smtClean="0"/>
          </a:p>
          <a:p>
            <a:pPr marL="0" indent="0">
              <a:buNone/>
            </a:pPr>
            <a:r>
              <a:rPr lang="en-AU" b="1" dirty="0" smtClean="0"/>
              <a:t>Think about yourself as a learner – what knowledge did you need?</a:t>
            </a:r>
          </a:p>
          <a:p>
            <a:pPr marL="0" indent="0">
              <a:buNone/>
            </a:pPr>
            <a:endParaRPr lang="en-AU" b="1" dirty="0" smtClean="0"/>
          </a:p>
          <a:p>
            <a:pPr marL="0" indent="0">
              <a:buNone/>
            </a:pPr>
            <a:r>
              <a:rPr lang="en-AU" b="1" dirty="0" smtClean="0"/>
              <a:t>What  year level this could be used for?</a:t>
            </a:r>
          </a:p>
          <a:p>
            <a:pPr marL="0" indent="0">
              <a:buNone/>
            </a:pPr>
            <a:endParaRPr lang="en-AU" b="1" dirty="0" smtClean="0"/>
          </a:p>
          <a:p>
            <a:pPr marL="0" indent="0">
              <a:buNone/>
            </a:pPr>
            <a:r>
              <a:rPr lang="en-AU" b="1" dirty="0" smtClean="0"/>
              <a:t>Think about a text that you know that could be used at different level </a:t>
            </a:r>
          </a:p>
        </p:txBody>
      </p:sp>
    </p:spTree>
    <p:extLst>
      <p:ext uri="{BB962C8B-B14F-4D97-AF65-F5344CB8AC3E}">
        <p14:creationId xmlns:p14="http://schemas.microsoft.com/office/powerpoint/2010/main" val="8960869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dirty="0"/>
          </a:p>
        </p:txBody>
      </p:sp>
      <p:sp>
        <p:nvSpPr>
          <p:cNvPr id="4" name="Rectangle 3"/>
          <p:cNvSpPr/>
          <p:nvPr/>
        </p:nvSpPr>
        <p:spPr>
          <a:xfrm>
            <a:off x="2181126" y="1138903"/>
            <a:ext cx="8568952" cy="5632311"/>
          </a:xfrm>
          <a:prstGeom prst="rect">
            <a:avLst/>
          </a:prstGeom>
        </p:spPr>
        <p:txBody>
          <a:bodyPr wrap="square">
            <a:spAutoFit/>
          </a:bodyPr>
          <a:lstStyle/>
          <a:p>
            <a:pPr lvl="0" algn="ctr"/>
            <a:endParaRPr lang="en-AU" sz="6000" dirty="0" smtClean="0"/>
          </a:p>
          <a:p>
            <a:pPr lvl="0" algn="ctr"/>
            <a:endParaRPr lang="en-AU" sz="6000" dirty="0"/>
          </a:p>
          <a:p>
            <a:pPr lvl="0" algn="ctr"/>
            <a:endParaRPr lang="en-AU" sz="6000" dirty="0" smtClean="0"/>
          </a:p>
          <a:p>
            <a:pPr lvl="0" algn="ctr"/>
            <a:r>
              <a:rPr lang="en-AU" sz="6000" dirty="0" smtClean="0"/>
              <a:t>What </a:t>
            </a:r>
            <a:r>
              <a:rPr lang="en-AU" sz="6000" dirty="0"/>
              <a:t>are some concerns about teaching grammar</a:t>
            </a:r>
            <a:r>
              <a:rPr lang="en-AU" sz="6000" dirty="0" smtClean="0"/>
              <a:t>?</a:t>
            </a:r>
            <a:endParaRPr lang="en-AU" sz="6000" dirty="0"/>
          </a:p>
        </p:txBody>
      </p:sp>
    </p:spTree>
    <p:extLst>
      <p:ext uri="{BB962C8B-B14F-4D97-AF65-F5344CB8AC3E}">
        <p14:creationId xmlns:p14="http://schemas.microsoft.com/office/powerpoint/2010/main" val="4703884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3014" y="898087"/>
            <a:ext cx="9761539" cy="7292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bwMode="auto">
          <a:xfrm>
            <a:off x="1389038" y="5238427"/>
            <a:ext cx="4032448" cy="1368152"/>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AU"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endParaRPr>
          </a:p>
        </p:txBody>
      </p:sp>
      <p:sp>
        <p:nvSpPr>
          <p:cNvPr id="2" name="TextBox 1"/>
          <p:cNvSpPr txBox="1"/>
          <p:nvPr/>
        </p:nvSpPr>
        <p:spPr>
          <a:xfrm>
            <a:off x="1389038" y="5238427"/>
            <a:ext cx="4104456" cy="1077218"/>
          </a:xfrm>
          <a:prstGeom prst="rect">
            <a:avLst/>
          </a:prstGeom>
          <a:noFill/>
        </p:spPr>
        <p:txBody>
          <a:bodyPr wrap="square" rtlCol="0">
            <a:spAutoFit/>
          </a:bodyPr>
          <a:lstStyle/>
          <a:p>
            <a:pPr algn="ctr"/>
            <a:r>
              <a:rPr lang="en-AU" sz="3200" b="1" dirty="0" smtClean="0"/>
              <a:t>THE VANISHING GLASS</a:t>
            </a:r>
            <a:endParaRPr lang="en-AU" sz="3200" b="1" dirty="0"/>
          </a:p>
        </p:txBody>
      </p:sp>
    </p:spTree>
    <p:extLst>
      <p:ext uri="{BB962C8B-B14F-4D97-AF65-F5344CB8AC3E}">
        <p14:creationId xmlns:p14="http://schemas.microsoft.com/office/powerpoint/2010/main" val="272992234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Chapter 2</a:t>
            </a:r>
            <a:endParaRPr lang="en-AU" dirty="0"/>
          </a:p>
        </p:txBody>
      </p:sp>
      <p:sp>
        <p:nvSpPr>
          <p:cNvPr id="4" name="TextBox 3"/>
          <p:cNvSpPr txBox="1"/>
          <p:nvPr/>
        </p:nvSpPr>
        <p:spPr>
          <a:xfrm>
            <a:off x="1389038" y="1638027"/>
            <a:ext cx="9793088" cy="7540526"/>
          </a:xfrm>
          <a:prstGeom prst="rect">
            <a:avLst/>
          </a:prstGeom>
          <a:noFill/>
        </p:spPr>
        <p:txBody>
          <a:bodyPr wrap="square" rtlCol="0">
            <a:spAutoFit/>
          </a:bodyPr>
          <a:lstStyle/>
          <a:p>
            <a:r>
              <a:rPr lang="en-AU" sz="11500" dirty="0" smtClean="0"/>
              <a:t>Quickly skim the chapter to orient yourself to the text</a:t>
            </a:r>
          </a:p>
          <a:p>
            <a:endParaRPr lang="en-AU" dirty="0"/>
          </a:p>
        </p:txBody>
      </p:sp>
    </p:spTree>
    <p:extLst>
      <p:ext uri="{BB962C8B-B14F-4D97-AF65-F5344CB8AC3E}">
        <p14:creationId xmlns:p14="http://schemas.microsoft.com/office/powerpoint/2010/main" val="30425805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Table Placeholder 2"/>
          <p:cNvSpPr>
            <a:spLocks noGrp="1"/>
          </p:cNvSpPr>
          <p:nvPr>
            <p:ph type="tbl" idx="1"/>
          </p:nvPr>
        </p:nvSpPr>
        <p:spPr/>
      </p:sp>
      <p:sp>
        <p:nvSpPr>
          <p:cNvPr id="4" name="Rectangle 3"/>
          <p:cNvSpPr/>
          <p:nvPr/>
        </p:nvSpPr>
        <p:spPr>
          <a:xfrm>
            <a:off x="2037110" y="1422004"/>
            <a:ext cx="8856984" cy="4862870"/>
          </a:xfrm>
          <a:prstGeom prst="rect">
            <a:avLst/>
          </a:prstGeom>
        </p:spPr>
        <p:txBody>
          <a:bodyPr wrap="square">
            <a:spAutoFit/>
          </a:bodyPr>
          <a:lstStyle/>
          <a:p>
            <a:r>
              <a:rPr lang="en-AU" sz="4000" b="1" dirty="0"/>
              <a:t>USING VERB GROUPS TO BRING TO LIFE THE ACTIVITIES IN THE </a:t>
            </a:r>
            <a:r>
              <a:rPr lang="en-AU" sz="4000" b="1" dirty="0" smtClean="0"/>
              <a:t>STORY</a:t>
            </a:r>
          </a:p>
          <a:p>
            <a:endParaRPr lang="en-AU" sz="4000" b="1" dirty="0"/>
          </a:p>
          <a:p>
            <a:pPr marL="571500" indent="-571500">
              <a:buFont typeface="Arial" pitchFamily="34" charset="0"/>
              <a:buChar char="•"/>
            </a:pPr>
            <a:r>
              <a:rPr lang="en-AU" sz="6600" b="1" dirty="0" smtClean="0"/>
              <a:t>Action verbs</a:t>
            </a:r>
          </a:p>
          <a:p>
            <a:pPr marL="571500" indent="-571500">
              <a:buFont typeface="Arial" pitchFamily="34" charset="0"/>
              <a:buChar char="•"/>
            </a:pPr>
            <a:endParaRPr lang="en-AU" sz="2800" b="1" dirty="0" smtClean="0"/>
          </a:p>
          <a:p>
            <a:pPr marL="571500" indent="-571500">
              <a:buFont typeface="Arial" pitchFamily="34" charset="0"/>
              <a:buChar char="•"/>
            </a:pPr>
            <a:r>
              <a:rPr lang="en-AU" sz="2800" b="1" dirty="0" smtClean="0"/>
              <a:t>Action verbs</a:t>
            </a:r>
            <a:r>
              <a:rPr lang="en-AU" sz="2800" dirty="0" smtClean="0"/>
              <a:t> tell </a:t>
            </a:r>
            <a:r>
              <a:rPr lang="en-AU" sz="2800" dirty="0"/>
              <a:t>about something a person, animal, force of nature or thing can do or </a:t>
            </a:r>
            <a:r>
              <a:rPr lang="en-AU" sz="2800" dirty="0" smtClean="0"/>
              <a:t>be</a:t>
            </a:r>
            <a:endParaRPr lang="en-AU" sz="2800" b="1" dirty="0"/>
          </a:p>
        </p:txBody>
      </p:sp>
    </p:spTree>
    <p:extLst>
      <p:ext uri="{BB962C8B-B14F-4D97-AF65-F5344CB8AC3E}">
        <p14:creationId xmlns:p14="http://schemas.microsoft.com/office/powerpoint/2010/main" val="82801714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a:xfrm>
            <a:off x="1028998" y="269875"/>
            <a:ext cx="11053762" cy="7260704"/>
          </a:xfrm>
        </p:spPr>
        <p:txBody>
          <a:bodyPr/>
          <a:lstStyle/>
          <a:p>
            <a:pPr marL="0" indent="0">
              <a:buNone/>
            </a:pPr>
            <a:r>
              <a:rPr lang="en-AU" dirty="0"/>
              <a:t>After lunch they went to the reptile house. It was cool and dark in there, with lit windows all along the walls. Behind the glass, all sorts of lizards and snakes were crawling and slithering over bits of wood and stone. Dudley and Piers wanted to see huge, poisonous cobras and thick, man‐crushing pythons. Dudley quickly found the largest snake in the place. It could have wrapped its body twice around Uncle Vernon's car and crushed it into a trash can‐‐but at the moment it didn't look in the mood. In fact, it was fast asleep. Dudley stood with his nose pressed against the glass, staring at the glistening brown coils. "Make it move," he whined at his father. Uncle Vernon tapped on the glass, but the snake didn't budge. "Do it again," Dudley ordered. Uncle Vernon rapped the glass smartly with his knuckles, but the snake just snoozed on. "This is boring," Dudley moaned. He shuffled away.</a:t>
            </a:r>
          </a:p>
        </p:txBody>
      </p:sp>
    </p:spTree>
    <p:extLst>
      <p:ext uri="{BB962C8B-B14F-4D97-AF65-F5344CB8AC3E}">
        <p14:creationId xmlns:p14="http://schemas.microsoft.com/office/powerpoint/2010/main" val="30309456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58713" y="341883"/>
            <a:ext cx="9649072" cy="8956298"/>
          </a:xfrm>
          <a:prstGeom prst="rect">
            <a:avLst/>
          </a:prstGeom>
        </p:spPr>
        <p:txBody>
          <a:bodyPr wrap="square">
            <a:spAutoFit/>
          </a:bodyPr>
          <a:lstStyle/>
          <a:p>
            <a:r>
              <a:rPr lang="en-AU" sz="3200" dirty="0"/>
              <a:t>After lunch they went to the reptile house. It was cool and dark in there, with lit windows all along the walls. Behind the glass, all sorts of lizards and snakes </a:t>
            </a:r>
            <a:r>
              <a:rPr lang="en-AU" sz="3200" b="1" dirty="0">
                <a:solidFill>
                  <a:srgbClr val="FF0000"/>
                </a:solidFill>
              </a:rPr>
              <a:t>were crawling and slithering </a:t>
            </a:r>
            <a:r>
              <a:rPr lang="en-AU" sz="3200" dirty="0"/>
              <a:t>over bits of wood and stone. Dudley and Piers wanted to see huge, poisonous cobras and thick, man‐crushing pythons. Dudley quickly found the largest snake in the place. It </a:t>
            </a:r>
            <a:r>
              <a:rPr lang="en-AU" sz="3200" b="1" dirty="0">
                <a:solidFill>
                  <a:srgbClr val="FF0000"/>
                </a:solidFill>
              </a:rPr>
              <a:t>could have wrapped </a:t>
            </a:r>
            <a:r>
              <a:rPr lang="en-AU" sz="3200" dirty="0"/>
              <a:t>its body twice around Uncle Vernon's car and </a:t>
            </a:r>
            <a:r>
              <a:rPr lang="en-AU" sz="3200" b="1" dirty="0">
                <a:solidFill>
                  <a:srgbClr val="FF0000"/>
                </a:solidFill>
              </a:rPr>
              <a:t>crushed</a:t>
            </a:r>
            <a:r>
              <a:rPr lang="en-AU" sz="3200" b="1" dirty="0"/>
              <a:t> </a:t>
            </a:r>
            <a:r>
              <a:rPr lang="en-AU" sz="3200" dirty="0"/>
              <a:t>it into a trash can‐‐but at the moment it didn't look in the mood. In fact, it was fast asleep. Dudley stood with his nose </a:t>
            </a:r>
            <a:r>
              <a:rPr lang="en-AU" sz="3200" b="1" dirty="0">
                <a:solidFill>
                  <a:srgbClr val="FF0000"/>
                </a:solidFill>
              </a:rPr>
              <a:t>pressed</a:t>
            </a:r>
            <a:r>
              <a:rPr lang="en-AU" sz="3200" b="1" dirty="0"/>
              <a:t> </a:t>
            </a:r>
            <a:r>
              <a:rPr lang="en-AU" sz="3200" dirty="0"/>
              <a:t>against the glass, </a:t>
            </a:r>
            <a:r>
              <a:rPr lang="en-AU" sz="3200" b="1" dirty="0">
                <a:solidFill>
                  <a:srgbClr val="FF0000"/>
                </a:solidFill>
              </a:rPr>
              <a:t>staring</a:t>
            </a:r>
            <a:r>
              <a:rPr lang="en-AU" sz="3200" b="1" dirty="0"/>
              <a:t> </a:t>
            </a:r>
            <a:r>
              <a:rPr lang="en-AU" sz="3200" dirty="0"/>
              <a:t>at the glistening brown coils. "Make it move," he whined at his father. Uncle Vernon </a:t>
            </a:r>
            <a:r>
              <a:rPr lang="en-AU" sz="3200" b="1" dirty="0">
                <a:solidFill>
                  <a:srgbClr val="FF0000"/>
                </a:solidFill>
              </a:rPr>
              <a:t>tapped</a:t>
            </a:r>
            <a:r>
              <a:rPr lang="en-AU" sz="3200" b="1" dirty="0"/>
              <a:t> </a:t>
            </a:r>
            <a:r>
              <a:rPr lang="en-AU" sz="3200" dirty="0"/>
              <a:t>on the glass, but the snake </a:t>
            </a:r>
            <a:r>
              <a:rPr lang="en-AU" sz="3200" b="1" dirty="0">
                <a:solidFill>
                  <a:srgbClr val="FF0000"/>
                </a:solidFill>
              </a:rPr>
              <a:t>didn't budge</a:t>
            </a:r>
            <a:r>
              <a:rPr lang="en-AU" sz="3200" dirty="0">
                <a:solidFill>
                  <a:srgbClr val="FF0000"/>
                </a:solidFill>
              </a:rPr>
              <a:t>. </a:t>
            </a:r>
            <a:r>
              <a:rPr lang="en-AU" sz="3200" dirty="0"/>
              <a:t>"Do it again," Dudley ordered. Uncle Vernon </a:t>
            </a:r>
            <a:r>
              <a:rPr lang="en-AU" sz="3200" b="1" dirty="0">
                <a:solidFill>
                  <a:srgbClr val="FF0000"/>
                </a:solidFill>
              </a:rPr>
              <a:t>rapped</a:t>
            </a:r>
            <a:r>
              <a:rPr lang="en-AU" sz="3200" b="1" dirty="0"/>
              <a:t> </a:t>
            </a:r>
            <a:r>
              <a:rPr lang="en-AU" sz="3200" dirty="0"/>
              <a:t>the glass smartly with his knuckles, but the snake just </a:t>
            </a:r>
            <a:r>
              <a:rPr lang="en-AU" sz="3200" b="1" dirty="0">
                <a:solidFill>
                  <a:srgbClr val="FF0000"/>
                </a:solidFill>
              </a:rPr>
              <a:t>snoozed</a:t>
            </a:r>
            <a:r>
              <a:rPr lang="en-AU" sz="3200" b="1" dirty="0"/>
              <a:t> </a:t>
            </a:r>
            <a:r>
              <a:rPr lang="en-AU" sz="3200" dirty="0"/>
              <a:t>on. "This is boring," Dudley moaned. He </a:t>
            </a:r>
            <a:r>
              <a:rPr lang="en-AU" sz="3200" b="1" dirty="0">
                <a:solidFill>
                  <a:srgbClr val="FF0000"/>
                </a:solidFill>
              </a:rPr>
              <a:t>shuffled</a:t>
            </a:r>
            <a:r>
              <a:rPr lang="en-AU" sz="3200" b="1" dirty="0"/>
              <a:t> </a:t>
            </a:r>
            <a:r>
              <a:rPr lang="en-AU" sz="3200" dirty="0"/>
              <a:t>away.</a:t>
            </a:r>
          </a:p>
        </p:txBody>
      </p:sp>
    </p:spTree>
    <p:extLst>
      <p:ext uri="{BB962C8B-B14F-4D97-AF65-F5344CB8AC3E}">
        <p14:creationId xmlns:p14="http://schemas.microsoft.com/office/powerpoint/2010/main" val="11471878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next?</a:t>
            </a:r>
            <a:endParaRPr lang="en-AU" dirty="0"/>
          </a:p>
        </p:txBody>
      </p:sp>
      <p:sp>
        <p:nvSpPr>
          <p:cNvPr id="3" name="Content Placeholder 2"/>
          <p:cNvSpPr>
            <a:spLocks noGrp="1"/>
          </p:cNvSpPr>
          <p:nvPr>
            <p:ph idx="1"/>
          </p:nvPr>
        </p:nvSpPr>
        <p:spPr/>
        <p:txBody>
          <a:bodyPr/>
          <a:lstStyle/>
          <a:p>
            <a:pPr marL="0" indent="0">
              <a:buNone/>
            </a:pPr>
            <a:r>
              <a:rPr lang="en-AU" b="1" dirty="0"/>
              <a:t>Think about yourself as a learner – what knowledge </a:t>
            </a:r>
            <a:r>
              <a:rPr lang="en-AU" b="1" dirty="0" smtClean="0"/>
              <a:t> did you </a:t>
            </a:r>
            <a:r>
              <a:rPr lang="en-AU" b="1" dirty="0"/>
              <a:t>need </a:t>
            </a:r>
          </a:p>
          <a:p>
            <a:pPr marL="0" indent="0">
              <a:buNone/>
            </a:pPr>
            <a:endParaRPr lang="en-AU" b="1" dirty="0"/>
          </a:p>
          <a:p>
            <a:pPr marL="0" indent="0">
              <a:buNone/>
            </a:pPr>
            <a:r>
              <a:rPr lang="en-AU" b="1" dirty="0"/>
              <a:t>Think about a </a:t>
            </a:r>
            <a:r>
              <a:rPr lang="en-AU" b="1" dirty="0" smtClean="0"/>
              <a:t>VELS level </a:t>
            </a:r>
            <a:r>
              <a:rPr lang="en-AU" b="1" dirty="0"/>
              <a:t>this could be used for</a:t>
            </a:r>
          </a:p>
          <a:p>
            <a:pPr marL="0" indent="0">
              <a:buNone/>
            </a:pPr>
            <a:endParaRPr lang="en-AU" b="1" dirty="0"/>
          </a:p>
          <a:p>
            <a:pPr marL="0" indent="0">
              <a:buNone/>
            </a:pPr>
            <a:r>
              <a:rPr lang="en-AU" b="1" dirty="0"/>
              <a:t>Think about a text that you know that could be used at different level </a:t>
            </a:r>
            <a:endParaRPr lang="en-AU" b="1" dirty="0" smtClean="0"/>
          </a:p>
          <a:p>
            <a:pPr marL="0" indent="0">
              <a:buNone/>
            </a:pPr>
            <a:endParaRPr lang="en-AU" b="1" dirty="0"/>
          </a:p>
          <a:p>
            <a:endParaRPr lang="en-AU" dirty="0"/>
          </a:p>
        </p:txBody>
      </p:sp>
    </p:spTree>
    <p:extLst>
      <p:ext uri="{BB962C8B-B14F-4D97-AF65-F5344CB8AC3E}">
        <p14:creationId xmlns:p14="http://schemas.microsoft.com/office/powerpoint/2010/main" val="249173337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998" y="320459"/>
            <a:ext cx="11269972" cy="7933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719524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966" y="230736"/>
            <a:ext cx="10801200" cy="8715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137646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Activity 3</a:t>
            </a:r>
            <a:endParaRPr lang="en-AU" dirty="0"/>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61046" y="1566019"/>
            <a:ext cx="8760392" cy="673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095651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45022" y="954237"/>
            <a:ext cx="10513168" cy="8463855"/>
          </a:xfrm>
          <a:prstGeom prst="rect">
            <a:avLst/>
          </a:prstGeom>
        </p:spPr>
        <p:txBody>
          <a:bodyPr wrap="square">
            <a:spAutoFit/>
          </a:bodyPr>
          <a:lstStyle/>
          <a:p>
            <a:r>
              <a:rPr lang="en-AU" sz="3200" dirty="0"/>
              <a:t>Harry lay in his dark cupboard much later, wishing he had a watch. He didn't know what time it was and he couldn't be sure the </a:t>
            </a:r>
            <a:r>
              <a:rPr lang="en-AU" sz="3200" dirty="0" err="1"/>
              <a:t>Dursleys</a:t>
            </a:r>
            <a:r>
              <a:rPr lang="en-AU" sz="3200" dirty="0"/>
              <a:t> were asleep yet. Until they were, he couldn't risk sneaking to the kitchen for some food. He'd lived with the </a:t>
            </a:r>
            <a:r>
              <a:rPr lang="en-AU" sz="3200" dirty="0" err="1"/>
              <a:t>Dursleys</a:t>
            </a:r>
            <a:r>
              <a:rPr lang="en-AU" sz="3200" dirty="0"/>
              <a:t> almost ten years, ten miserable years, as long as he could remember, ever since he'd been a baby and his parents had died in that car crash. He couldn't remember being in the car when his parents had died. Sometimes, when he strained his memory during long hours in his cupboard, he came up with a strange vision: a blinding flash of green light and a burning pain on his forehead. This, he supposed, was the crash, though he couldn't imagine where all the green light came from. He couldn't remember his parents at all. His aunt and uncle never spoke about them, and of course he was forbidden to ask questions. There were no photographs of them in the house.</a:t>
            </a:r>
          </a:p>
        </p:txBody>
      </p:sp>
    </p:spTree>
    <p:extLst>
      <p:ext uri="{BB962C8B-B14F-4D97-AF65-F5344CB8AC3E}">
        <p14:creationId xmlns:p14="http://schemas.microsoft.com/office/powerpoint/2010/main" val="14793241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dirty="0"/>
          </a:p>
        </p:txBody>
      </p:sp>
      <p:sp>
        <p:nvSpPr>
          <p:cNvPr id="4" name="Rectangle 3"/>
          <p:cNvSpPr/>
          <p:nvPr/>
        </p:nvSpPr>
        <p:spPr>
          <a:xfrm>
            <a:off x="2037110" y="1138903"/>
            <a:ext cx="9361040" cy="5632311"/>
          </a:xfrm>
          <a:prstGeom prst="rect">
            <a:avLst/>
          </a:prstGeom>
        </p:spPr>
        <p:txBody>
          <a:bodyPr wrap="square">
            <a:spAutoFit/>
          </a:bodyPr>
          <a:lstStyle/>
          <a:p>
            <a:pPr lvl="0"/>
            <a:endParaRPr lang="en-AU" sz="6000" dirty="0" smtClean="0"/>
          </a:p>
          <a:p>
            <a:pPr lvl="0"/>
            <a:r>
              <a:rPr lang="en-AU" sz="6000" dirty="0" smtClean="0"/>
              <a:t>What </a:t>
            </a:r>
            <a:r>
              <a:rPr lang="en-AU" sz="6000" dirty="0"/>
              <a:t>have you done with writing conventions since last time we met? </a:t>
            </a:r>
          </a:p>
          <a:p>
            <a:r>
              <a:rPr lang="en-AU" sz="6000" dirty="0"/>
              <a:t>–staff</a:t>
            </a:r>
          </a:p>
          <a:p>
            <a:pPr lvl="0"/>
            <a:r>
              <a:rPr lang="en-AU" sz="6000" dirty="0" smtClean="0"/>
              <a:t>Students</a:t>
            </a:r>
            <a:endParaRPr lang="en-AU" sz="6000" dirty="0"/>
          </a:p>
        </p:txBody>
      </p:sp>
    </p:spTree>
    <p:extLst>
      <p:ext uri="{BB962C8B-B14F-4D97-AF65-F5344CB8AC3E}">
        <p14:creationId xmlns:p14="http://schemas.microsoft.com/office/powerpoint/2010/main" val="365845770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2974" y="769571"/>
            <a:ext cx="11161240" cy="8463855"/>
          </a:xfrm>
          <a:prstGeom prst="rect">
            <a:avLst/>
          </a:prstGeom>
        </p:spPr>
        <p:txBody>
          <a:bodyPr wrap="square">
            <a:spAutoFit/>
          </a:bodyPr>
          <a:lstStyle/>
          <a:p>
            <a:r>
              <a:rPr lang="en-AU" sz="3200" dirty="0"/>
              <a:t>Harry lay in his dark cupboard much later, </a:t>
            </a:r>
            <a:r>
              <a:rPr lang="en-AU" sz="3200" b="1" dirty="0">
                <a:solidFill>
                  <a:srgbClr val="FF0000"/>
                </a:solidFill>
              </a:rPr>
              <a:t>wishing</a:t>
            </a:r>
            <a:r>
              <a:rPr lang="en-AU" sz="3200" b="1" dirty="0"/>
              <a:t> </a:t>
            </a:r>
            <a:r>
              <a:rPr lang="en-AU" sz="3200" dirty="0"/>
              <a:t>he had a watch. He </a:t>
            </a:r>
            <a:r>
              <a:rPr lang="en-AU" sz="3200" b="1" dirty="0">
                <a:solidFill>
                  <a:srgbClr val="FF0000"/>
                </a:solidFill>
              </a:rPr>
              <a:t>didn't know </a:t>
            </a:r>
            <a:r>
              <a:rPr lang="en-AU" sz="3200" dirty="0"/>
              <a:t>what time it was and he </a:t>
            </a:r>
            <a:r>
              <a:rPr lang="en-AU" sz="3200" b="1" dirty="0">
                <a:solidFill>
                  <a:srgbClr val="FF0000"/>
                </a:solidFill>
              </a:rPr>
              <a:t>couldn't</a:t>
            </a:r>
            <a:r>
              <a:rPr lang="en-AU" sz="3200" b="1" dirty="0"/>
              <a:t> </a:t>
            </a:r>
            <a:r>
              <a:rPr lang="en-AU" sz="3200" b="1" dirty="0">
                <a:solidFill>
                  <a:srgbClr val="FF0000"/>
                </a:solidFill>
              </a:rPr>
              <a:t>be</a:t>
            </a:r>
            <a:r>
              <a:rPr lang="en-AU" sz="3200" b="1" dirty="0"/>
              <a:t> </a:t>
            </a:r>
            <a:r>
              <a:rPr lang="en-AU" sz="3200" b="1" dirty="0">
                <a:solidFill>
                  <a:srgbClr val="FF0000"/>
                </a:solidFill>
              </a:rPr>
              <a:t>sure</a:t>
            </a:r>
            <a:r>
              <a:rPr lang="en-AU" sz="3200" b="1" dirty="0"/>
              <a:t> </a:t>
            </a:r>
            <a:r>
              <a:rPr lang="en-AU" sz="3200" dirty="0"/>
              <a:t>the </a:t>
            </a:r>
            <a:r>
              <a:rPr lang="en-AU" sz="3200" dirty="0" err="1"/>
              <a:t>Dursleys</a:t>
            </a:r>
            <a:r>
              <a:rPr lang="en-AU" sz="3200" dirty="0"/>
              <a:t> were asleep yet. Until they were, he couldn't risk sneaking to the kitchen for some food. He'd lived with the </a:t>
            </a:r>
            <a:r>
              <a:rPr lang="en-AU" sz="3200" dirty="0" err="1"/>
              <a:t>Dursleys</a:t>
            </a:r>
            <a:r>
              <a:rPr lang="en-AU" sz="3200" dirty="0"/>
              <a:t> almost ten years, ten miserable years, as long as he </a:t>
            </a:r>
            <a:r>
              <a:rPr lang="en-AU" sz="3200" b="1" dirty="0">
                <a:solidFill>
                  <a:srgbClr val="FF0000"/>
                </a:solidFill>
              </a:rPr>
              <a:t>could remember</a:t>
            </a:r>
            <a:r>
              <a:rPr lang="en-AU" sz="3200" dirty="0">
                <a:solidFill>
                  <a:srgbClr val="FF0000"/>
                </a:solidFill>
              </a:rPr>
              <a:t>, </a:t>
            </a:r>
            <a:r>
              <a:rPr lang="en-AU" sz="3200" dirty="0"/>
              <a:t>ever since he'd been a baby and his parents had died in that car crash. He </a:t>
            </a:r>
            <a:r>
              <a:rPr lang="en-AU" sz="3200" b="1" dirty="0">
                <a:solidFill>
                  <a:srgbClr val="FF0000"/>
                </a:solidFill>
              </a:rPr>
              <a:t>couldn't remember </a:t>
            </a:r>
            <a:r>
              <a:rPr lang="en-AU" sz="3200" dirty="0"/>
              <a:t>being in the car when his parents had died. Sometimes, when he </a:t>
            </a:r>
            <a:r>
              <a:rPr lang="en-AU" sz="3200" b="1" dirty="0">
                <a:solidFill>
                  <a:srgbClr val="FF0000"/>
                </a:solidFill>
              </a:rPr>
              <a:t>strained his memory </a:t>
            </a:r>
            <a:r>
              <a:rPr lang="en-AU" sz="3200" dirty="0"/>
              <a:t>during long hours in his cupboard, he came up with a strange vision: a blinding flash of green light and a burning pain on his forehead. This, he </a:t>
            </a:r>
            <a:r>
              <a:rPr lang="en-AU" sz="3200" b="1" dirty="0">
                <a:solidFill>
                  <a:srgbClr val="FF0000"/>
                </a:solidFill>
              </a:rPr>
              <a:t>supposed</a:t>
            </a:r>
            <a:r>
              <a:rPr lang="en-AU" sz="3200" dirty="0"/>
              <a:t>, was the crash, though he </a:t>
            </a:r>
            <a:r>
              <a:rPr lang="en-AU" sz="3200" b="1" dirty="0">
                <a:solidFill>
                  <a:srgbClr val="FF0000"/>
                </a:solidFill>
              </a:rPr>
              <a:t>couldn't imagine </a:t>
            </a:r>
            <a:r>
              <a:rPr lang="en-AU" sz="3200" dirty="0"/>
              <a:t>where all the green light came from. He </a:t>
            </a:r>
            <a:r>
              <a:rPr lang="en-AU" sz="3200" b="1" dirty="0">
                <a:solidFill>
                  <a:srgbClr val="FF0000"/>
                </a:solidFill>
              </a:rPr>
              <a:t>couldn't remember </a:t>
            </a:r>
            <a:r>
              <a:rPr lang="en-AU" sz="3200" dirty="0"/>
              <a:t>his parents at all. His aunt and uncle never spoke about them, and of course he was forbidden to ask questions. There were no photographs of them in the house.</a:t>
            </a:r>
          </a:p>
        </p:txBody>
      </p:sp>
    </p:spTree>
    <p:extLst>
      <p:ext uri="{BB962C8B-B14F-4D97-AF65-F5344CB8AC3E}">
        <p14:creationId xmlns:p14="http://schemas.microsoft.com/office/powerpoint/2010/main" val="406567283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Activity 4</a:t>
            </a:r>
            <a:endParaRPr lang="en-AU"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69158" y="1351084"/>
            <a:ext cx="8872094" cy="6407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27816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534" y="413892"/>
            <a:ext cx="10062568" cy="8026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60265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41166" y="1782043"/>
            <a:ext cx="7200800" cy="5170646"/>
          </a:xfrm>
          <a:prstGeom prst="rect">
            <a:avLst/>
          </a:prstGeom>
          <a:noFill/>
        </p:spPr>
        <p:txBody>
          <a:bodyPr wrap="square" rtlCol="0">
            <a:spAutoFit/>
          </a:bodyPr>
          <a:lstStyle/>
          <a:p>
            <a:r>
              <a:rPr lang="en-AU" sz="6600" dirty="0" smtClean="0"/>
              <a:t>Underline some good examples of adverbials</a:t>
            </a:r>
          </a:p>
          <a:p>
            <a:r>
              <a:rPr lang="en-AU" sz="6600" dirty="0" smtClean="0"/>
              <a:t>Use excerpt on page 25 </a:t>
            </a:r>
            <a:endParaRPr lang="en-AU" sz="6600" dirty="0"/>
          </a:p>
        </p:txBody>
      </p:sp>
    </p:spTree>
    <p:extLst>
      <p:ext uri="{BB962C8B-B14F-4D97-AF65-F5344CB8AC3E}">
        <p14:creationId xmlns:p14="http://schemas.microsoft.com/office/powerpoint/2010/main" val="392486058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298" y="485899"/>
            <a:ext cx="10849876" cy="8307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029128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4981" y="498039"/>
            <a:ext cx="10785635" cy="8412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966302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Let’s remind ourselves</a:t>
            </a:r>
            <a:endParaRPr lang="en-AU" dirty="0"/>
          </a:p>
        </p:txBody>
      </p:sp>
      <p:sp>
        <p:nvSpPr>
          <p:cNvPr id="3" name="Content Placeholder 2"/>
          <p:cNvSpPr>
            <a:spLocks noGrp="1"/>
          </p:cNvSpPr>
          <p:nvPr>
            <p:ph idx="1"/>
          </p:nvPr>
        </p:nvSpPr>
        <p:spPr/>
        <p:txBody>
          <a:bodyPr/>
          <a:lstStyle/>
          <a:p>
            <a:pPr marL="0" indent="0">
              <a:buNone/>
            </a:pPr>
            <a:endParaRPr lang="en-AU" b="1" dirty="0" smtClean="0"/>
          </a:p>
          <a:p>
            <a:pPr marL="0" indent="0">
              <a:buNone/>
            </a:pPr>
            <a:endParaRPr lang="en-AU" b="1" dirty="0"/>
          </a:p>
          <a:p>
            <a:pPr marL="0" indent="0">
              <a:buNone/>
            </a:pPr>
            <a:r>
              <a:rPr lang="en-AU" b="1" dirty="0" smtClean="0"/>
              <a:t>Think </a:t>
            </a:r>
            <a:r>
              <a:rPr lang="en-AU" b="1" dirty="0"/>
              <a:t>about yourself as a learner – what knowledge  did you need </a:t>
            </a:r>
          </a:p>
          <a:p>
            <a:pPr marL="0" indent="0">
              <a:buNone/>
            </a:pPr>
            <a:endParaRPr lang="en-AU" b="1" dirty="0"/>
          </a:p>
          <a:p>
            <a:pPr marL="0" indent="0">
              <a:buNone/>
            </a:pPr>
            <a:r>
              <a:rPr lang="en-AU" b="1" dirty="0"/>
              <a:t>Think about a VELS level this could be used for</a:t>
            </a:r>
          </a:p>
          <a:p>
            <a:pPr marL="0" indent="0">
              <a:buNone/>
            </a:pPr>
            <a:endParaRPr lang="en-AU" b="1" dirty="0"/>
          </a:p>
          <a:p>
            <a:pPr marL="0" indent="0">
              <a:buNone/>
            </a:pPr>
            <a:r>
              <a:rPr lang="en-AU" b="1" dirty="0"/>
              <a:t>Think about a text that you know that could be used at different level </a:t>
            </a:r>
          </a:p>
          <a:p>
            <a:endParaRPr lang="en-AU" dirty="0"/>
          </a:p>
        </p:txBody>
      </p:sp>
    </p:spTree>
    <p:extLst>
      <p:ext uri="{BB962C8B-B14F-4D97-AF65-F5344CB8AC3E}">
        <p14:creationId xmlns:p14="http://schemas.microsoft.com/office/powerpoint/2010/main" val="347508378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Activity 6</a:t>
            </a:r>
            <a:endParaRPr lang="en-AU" dirty="0"/>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005" y="1638027"/>
            <a:ext cx="12236243" cy="6768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581421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974" y="179394"/>
            <a:ext cx="11089231" cy="9161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618205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7310" y="762692"/>
            <a:ext cx="5400599" cy="8345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11120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sp>
        <p:nvSpPr>
          <p:cNvPr id="4" name="Rectangle 3"/>
          <p:cNvSpPr/>
          <p:nvPr/>
        </p:nvSpPr>
        <p:spPr>
          <a:xfrm>
            <a:off x="1173014" y="1138903"/>
            <a:ext cx="11449272" cy="5632311"/>
          </a:xfrm>
          <a:prstGeom prst="rect">
            <a:avLst/>
          </a:prstGeom>
        </p:spPr>
        <p:txBody>
          <a:bodyPr wrap="square">
            <a:spAutoFit/>
          </a:bodyPr>
          <a:lstStyle/>
          <a:p>
            <a:pPr lvl="0"/>
            <a:endParaRPr lang="en-AU" sz="6000" dirty="0" smtClean="0"/>
          </a:p>
          <a:p>
            <a:pPr lvl="0"/>
            <a:endParaRPr lang="en-AU" sz="6000" dirty="0"/>
          </a:p>
          <a:p>
            <a:pPr lvl="0"/>
            <a:r>
              <a:rPr lang="en-AU" sz="6000" dirty="0" smtClean="0"/>
              <a:t>Writing </a:t>
            </a:r>
            <a:r>
              <a:rPr lang="en-AU" sz="6000" dirty="0"/>
              <a:t>provides spelling with its context: without writing spelling has no purpose and no audience (Talk about</a:t>
            </a:r>
            <a:r>
              <a:rPr lang="en-AU" sz="6000" dirty="0" smtClean="0"/>
              <a:t>)</a:t>
            </a:r>
            <a:endParaRPr lang="en-AU" sz="6000" dirty="0"/>
          </a:p>
        </p:txBody>
      </p:sp>
    </p:spTree>
    <p:extLst>
      <p:ext uri="{BB962C8B-B14F-4D97-AF65-F5344CB8AC3E}">
        <p14:creationId xmlns:p14="http://schemas.microsoft.com/office/powerpoint/2010/main" val="189866692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Year 5                             Year 7</a:t>
            </a:r>
            <a:endParaRPr lang="en-AU" dirty="0"/>
          </a:p>
        </p:txBody>
      </p:sp>
      <p:sp>
        <p:nvSpPr>
          <p:cNvPr id="3" name="Content Placeholder 2"/>
          <p:cNvSpPr>
            <a:spLocks noGrp="1"/>
          </p:cNvSpPr>
          <p:nvPr>
            <p:ph sz="half" idx="1"/>
          </p:nvPr>
        </p:nvSpPr>
        <p:spPr/>
        <p:txBody>
          <a:bodyPr/>
          <a:lstStyle/>
          <a:p>
            <a:endParaRPr lang="en-AU" dirty="0"/>
          </a:p>
        </p:txBody>
      </p:sp>
      <p:sp>
        <p:nvSpPr>
          <p:cNvPr id="4" name="Content Placeholder 3"/>
          <p:cNvSpPr>
            <a:spLocks noGrp="1"/>
          </p:cNvSpPr>
          <p:nvPr>
            <p:ph sz="half" idx="2"/>
          </p:nvPr>
        </p:nvSpPr>
        <p:spPr/>
        <p:txBody>
          <a:bodyPr/>
          <a:lstStyle/>
          <a:p>
            <a:endParaRPr lang="en-AU"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3014" y="1277987"/>
            <a:ext cx="5184576" cy="760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1646" y="1275001"/>
            <a:ext cx="5040560" cy="7893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749968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7030" y="950470"/>
            <a:ext cx="10585176" cy="8020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164515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7200" dirty="0" smtClean="0"/>
              <a:t>Resources</a:t>
            </a:r>
            <a:endParaRPr lang="en-AU" sz="7200" dirty="0"/>
          </a:p>
        </p:txBody>
      </p:sp>
      <p:sp>
        <p:nvSpPr>
          <p:cNvPr id="3" name="Content Placeholder 2"/>
          <p:cNvSpPr>
            <a:spLocks noGrp="1"/>
          </p:cNvSpPr>
          <p:nvPr>
            <p:ph idx="1"/>
          </p:nvPr>
        </p:nvSpPr>
        <p:spPr>
          <a:xfrm>
            <a:off x="357938" y="1449363"/>
            <a:ext cx="12215898" cy="6643734"/>
          </a:xfrm>
        </p:spPr>
        <p:txBody>
          <a:bodyPr/>
          <a:lstStyle/>
          <a:p>
            <a:r>
              <a:rPr lang="en-AU" dirty="0" smtClean="0"/>
              <a:t>ACARA- </a:t>
            </a:r>
            <a:r>
              <a:rPr lang="en-AU" dirty="0" err="1" smtClean="0"/>
              <a:t>AustralianCurriculum</a:t>
            </a:r>
            <a:endParaRPr lang="en-AU" dirty="0" smtClean="0"/>
          </a:p>
          <a:p>
            <a:pPr>
              <a:buNone/>
            </a:pPr>
            <a:r>
              <a:rPr lang="en-AU" sz="2000" dirty="0" smtClean="0">
                <a:hlinkClick r:id="rId3"/>
              </a:rPr>
              <a:t>www.acara.edu.au/verve/_resources/Australian_Curriculum_-_English.pdf</a:t>
            </a:r>
            <a:endParaRPr lang="en-AU" sz="2000" dirty="0" smtClean="0"/>
          </a:p>
          <a:p>
            <a:r>
              <a:rPr lang="en-AU" sz="3600" dirty="0" smtClean="0"/>
              <a:t>AUSVELS </a:t>
            </a:r>
            <a:r>
              <a:rPr lang="en-AU" sz="2000" dirty="0" smtClean="0"/>
              <a:t> </a:t>
            </a:r>
            <a:r>
              <a:rPr lang="en-AU" sz="2000" dirty="0">
                <a:hlinkClick r:id="rId4"/>
              </a:rPr>
              <a:t>http://ausvels.vcaa.vic.edu.au</a:t>
            </a:r>
            <a:r>
              <a:rPr lang="en-AU" sz="2000" dirty="0" smtClean="0">
                <a:hlinkClick r:id="rId4"/>
              </a:rPr>
              <a:t>/</a:t>
            </a:r>
            <a:endParaRPr lang="en-AU" sz="2000" dirty="0" smtClean="0"/>
          </a:p>
          <a:p>
            <a:r>
              <a:rPr lang="en-AU" dirty="0" smtClean="0"/>
              <a:t>LATL First Steps</a:t>
            </a:r>
          </a:p>
          <a:p>
            <a:r>
              <a:rPr lang="en-AU" dirty="0" smtClean="0"/>
              <a:t>VCE </a:t>
            </a:r>
            <a:r>
              <a:rPr lang="en-AU" sz="2000" dirty="0" smtClean="0">
                <a:hlinkClick r:id="rId5"/>
              </a:rPr>
              <a:t>http://www.vcaa.vic.edu.au/vce/studies/english/English-ESL-SD-2007.pdf</a:t>
            </a:r>
            <a:endParaRPr lang="en-AU" dirty="0" smtClean="0"/>
          </a:p>
          <a:p>
            <a:r>
              <a:rPr lang="en-AU" dirty="0" smtClean="0"/>
              <a:t>VELS- Writing Continuum </a:t>
            </a:r>
            <a:r>
              <a:rPr lang="en-AU" sz="2000" dirty="0" smtClean="0">
                <a:hlinkClick r:id="rId6"/>
              </a:rPr>
              <a:t>http://www.education.vic.gov.au/studentlearning/teachingresources/english/englishcontinuum/writing/default.htm</a:t>
            </a:r>
            <a:endParaRPr lang="en-AU" sz="2000" dirty="0" smtClean="0"/>
          </a:p>
          <a:p>
            <a:r>
              <a:rPr lang="en-AU" u="sng" dirty="0" smtClean="0"/>
              <a:t>Writing Essentials,</a:t>
            </a:r>
            <a:r>
              <a:rPr lang="en-AU" dirty="0" smtClean="0"/>
              <a:t> </a:t>
            </a:r>
            <a:r>
              <a:rPr lang="en-AU" dirty="0" err="1" smtClean="0"/>
              <a:t>Regie</a:t>
            </a:r>
            <a:r>
              <a:rPr lang="en-AU" dirty="0" smtClean="0"/>
              <a:t> </a:t>
            </a:r>
            <a:r>
              <a:rPr lang="en-AU" dirty="0" err="1" smtClean="0"/>
              <a:t>Routman</a:t>
            </a:r>
            <a:endParaRPr lang="en-AU" u="sng" dirty="0" smtClean="0"/>
          </a:p>
          <a:p>
            <a:r>
              <a:rPr lang="en-AU" u="sng" dirty="0" smtClean="0"/>
              <a:t>Language conventions P-10 planning &amp; teaching</a:t>
            </a:r>
          </a:p>
          <a:p>
            <a:pPr marL="0" indent="0">
              <a:buNone/>
            </a:pPr>
            <a:r>
              <a:rPr lang="en-AU" dirty="0" smtClean="0"/>
              <a:t>Diane Snowball and Faye Bolton</a:t>
            </a:r>
          </a:p>
          <a:p>
            <a:r>
              <a:rPr lang="en-AU" dirty="0" smtClean="0"/>
              <a:t>NAPLAN marking guide</a:t>
            </a:r>
            <a:endParaRPr lang="en-AU" dirty="0"/>
          </a:p>
        </p:txBody>
      </p:sp>
      <p:pic>
        <p:nvPicPr>
          <p:cNvPr id="103426" name="Picture 2" descr="C:\Users\jbarnes\AppData\Local\Microsoft\Windows\Temporary Internet Files\Content.IE5\F6U8F9KQ\MC900437370[1].jpg"/>
          <p:cNvPicPr>
            <a:picLocks noChangeAspect="1" noChangeArrowheads="1"/>
          </p:cNvPicPr>
          <p:nvPr/>
        </p:nvPicPr>
        <p:blipFill>
          <a:blip r:embed="rId7"/>
          <a:srcRect/>
          <a:stretch>
            <a:fillRect/>
          </a:stretch>
        </p:blipFill>
        <p:spPr bwMode="auto">
          <a:xfrm>
            <a:off x="10187871" y="4806379"/>
            <a:ext cx="2286016" cy="3000396"/>
          </a:xfrm>
          <a:prstGeom prst="rect">
            <a:avLst/>
          </a:prstGeom>
          <a:noFill/>
        </p:spPr>
      </p:pic>
      <p:pic>
        <p:nvPicPr>
          <p:cNvPr id="103427" name="Picture 3" descr="C:\Users\jbarnes\AppData\Local\Microsoft\Windows\Temporary Internet Files\Content.IE5\RMT3QZC8\MP900442426[1].jpg"/>
          <p:cNvPicPr>
            <a:picLocks noChangeAspect="1" noChangeArrowheads="1"/>
          </p:cNvPicPr>
          <p:nvPr/>
        </p:nvPicPr>
        <p:blipFill>
          <a:blip r:embed="rId8"/>
          <a:srcRect/>
          <a:stretch>
            <a:fillRect/>
          </a:stretch>
        </p:blipFill>
        <p:spPr bwMode="auto">
          <a:xfrm>
            <a:off x="9287688" y="449231"/>
            <a:ext cx="3071834" cy="2003370"/>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8238" y="380999"/>
            <a:ext cx="11053762" cy="1354115"/>
          </a:xfrm>
        </p:spPr>
        <p:txBody>
          <a:bodyPr/>
          <a:lstStyle/>
          <a:p>
            <a:r>
              <a:rPr lang="en-AU" sz="8000" dirty="0" smtClean="0"/>
              <a:t>Reflect</a:t>
            </a:r>
            <a:endParaRPr lang="en-AU" sz="8000" dirty="0"/>
          </a:p>
        </p:txBody>
      </p:sp>
      <p:sp>
        <p:nvSpPr>
          <p:cNvPr id="3" name="Content Placeholder 2"/>
          <p:cNvSpPr>
            <a:spLocks noGrp="1"/>
          </p:cNvSpPr>
          <p:nvPr>
            <p:ph idx="1"/>
          </p:nvPr>
        </p:nvSpPr>
        <p:spPr>
          <a:xfrm>
            <a:off x="1138238" y="1949428"/>
            <a:ext cx="11053762" cy="5594371"/>
          </a:xfrm>
        </p:spPr>
        <p:txBody>
          <a:bodyPr/>
          <a:lstStyle/>
          <a:p>
            <a:pPr>
              <a:buNone/>
            </a:pPr>
            <a:endParaRPr lang="en-AU" sz="2000" dirty="0" smtClean="0">
              <a:solidFill>
                <a:schemeClr val="accent2">
                  <a:lumMod val="50000"/>
                </a:schemeClr>
              </a:solidFill>
            </a:endParaRPr>
          </a:p>
          <a:p>
            <a:r>
              <a:rPr lang="en-AU" sz="3600" dirty="0" smtClean="0">
                <a:solidFill>
                  <a:schemeClr val="accent2">
                    <a:lumMod val="50000"/>
                  </a:schemeClr>
                </a:solidFill>
              </a:rPr>
              <a:t>FEEDBACK- please complete the feedback form</a:t>
            </a:r>
          </a:p>
          <a:p>
            <a:pPr marL="0" indent="0">
              <a:buNone/>
            </a:pPr>
            <a:endParaRPr lang="en-AU" sz="3600" dirty="0" smtClean="0">
              <a:solidFill>
                <a:schemeClr val="accent2">
                  <a:lumMod val="50000"/>
                </a:schemeClr>
              </a:solidFill>
            </a:endParaRPr>
          </a:p>
          <a:p>
            <a:pPr marL="0" indent="0">
              <a:buNone/>
            </a:pPr>
            <a:endParaRPr lang="en-AU" sz="3600" dirty="0">
              <a:solidFill>
                <a:schemeClr val="accent2">
                  <a:lumMod val="50000"/>
                </a:schemeClr>
              </a:solidFill>
            </a:endParaRPr>
          </a:p>
          <a:p>
            <a:pPr marL="0" indent="0">
              <a:buNone/>
            </a:pPr>
            <a:r>
              <a:rPr lang="en-AU" sz="3600" dirty="0" smtClean="0">
                <a:solidFill>
                  <a:schemeClr val="accent2">
                    <a:lumMod val="50000"/>
                  </a:schemeClr>
                </a:solidFill>
              </a:rPr>
              <a:t>EMBRACE</a:t>
            </a:r>
          </a:p>
          <a:p>
            <a:pPr marL="0" indent="0">
              <a:buNone/>
            </a:pPr>
            <a:endParaRPr lang="en-AU" sz="3600" dirty="0">
              <a:solidFill>
                <a:schemeClr val="accent2">
                  <a:lumMod val="50000"/>
                </a:schemeClr>
              </a:solidFill>
            </a:endParaRPr>
          </a:p>
          <a:p>
            <a:r>
              <a:rPr lang="en-AU" sz="3600" dirty="0" smtClean="0">
                <a:solidFill>
                  <a:schemeClr val="accent2">
                    <a:lumMod val="50000"/>
                  </a:schemeClr>
                </a:solidFill>
              </a:rPr>
              <a:t>One thing I will do tomorrow!</a:t>
            </a:r>
            <a:endParaRPr lang="en-AU" sz="3600" dirty="0">
              <a:solidFill>
                <a:schemeClr val="accent2">
                  <a:lumMod val="50000"/>
                </a:schemeClr>
              </a:solidFill>
            </a:endParaRPr>
          </a:p>
        </p:txBody>
      </p:sp>
      <p:pic>
        <p:nvPicPr>
          <p:cNvPr id="102402" name="Picture 2" descr="C:\Program Files\Microsoft Office\MEDIA\CAGCAT10\j0234687.gif"/>
          <p:cNvPicPr>
            <a:picLocks noChangeAspect="1" noChangeArrowheads="1" noCrop="1"/>
          </p:cNvPicPr>
          <p:nvPr/>
        </p:nvPicPr>
        <p:blipFill>
          <a:blip r:embed="rId3"/>
          <a:srcRect/>
          <a:stretch>
            <a:fillRect/>
          </a:stretch>
        </p:blipFill>
        <p:spPr bwMode="auto">
          <a:xfrm>
            <a:off x="6573614" y="6966619"/>
            <a:ext cx="3744416" cy="2141486"/>
          </a:xfrm>
          <a:prstGeom prst="rect">
            <a:avLst/>
          </a:prstGeom>
          <a:no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29376" y="380999"/>
            <a:ext cx="11762624" cy="1139801"/>
          </a:xfrm>
        </p:spPr>
        <p:txBody>
          <a:bodyPr/>
          <a:lstStyle/>
          <a:p>
            <a:pPr eaLnBrk="1" hangingPunct="1"/>
            <a:r>
              <a:rPr lang="en-AU" sz="5400" dirty="0" smtClean="0"/>
              <a:t>Conferencing Student Writing</a:t>
            </a:r>
          </a:p>
        </p:txBody>
      </p:sp>
      <p:sp>
        <p:nvSpPr>
          <p:cNvPr id="17411" name="Content Placeholder 2"/>
          <p:cNvSpPr>
            <a:spLocks noGrp="1"/>
          </p:cNvSpPr>
          <p:nvPr>
            <p:ph idx="1"/>
          </p:nvPr>
        </p:nvSpPr>
        <p:spPr>
          <a:xfrm>
            <a:off x="429376" y="1422003"/>
            <a:ext cx="12263287" cy="7382358"/>
          </a:xfrm>
        </p:spPr>
        <p:txBody>
          <a:bodyPr/>
          <a:lstStyle/>
          <a:p>
            <a:pPr eaLnBrk="1" hangingPunct="1">
              <a:buFontTx/>
              <a:buNone/>
            </a:pPr>
            <a:r>
              <a:rPr lang="en-US" sz="4800" b="1" dirty="0" smtClean="0">
                <a:solidFill>
                  <a:schemeClr val="tx1"/>
                </a:solidFill>
              </a:rPr>
              <a:t>	</a:t>
            </a:r>
            <a:r>
              <a:rPr lang="en-US" sz="4800" b="1" i="1" dirty="0" smtClean="0">
                <a:solidFill>
                  <a:srgbClr val="FF0000"/>
                </a:solidFill>
              </a:rPr>
              <a:t>1.content</a:t>
            </a:r>
            <a:r>
              <a:rPr lang="en-US" sz="4800" i="1" dirty="0" smtClean="0">
                <a:solidFill>
                  <a:schemeClr val="tx1"/>
                </a:solidFill>
              </a:rPr>
              <a:t> </a:t>
            </a:r>
          </a:p>
          <a:p>
            <a:pPr eaLnBrk="1" hangingPunct="1">
              <a:buFontTx/>
              <a:buNone/>
            </a:pPr>
            <a:r>
              <a:rPr lang="en-US" sz="4800" i="1" dirty="0" smtClean="0">
                <a:solidFill>
                  <a:schemeClr val="tx1"/>
                </a:solidFill>
              </a:rPr>
              <a:t>	</a:t>
            </a:r>
            <a:r>
              <a:rPr lang="en-US" sz="4800" b="1" i="1" dirty="0" smtClean="0">
                <a:solidFill>
                  <a:srgbClr val="00B050"/>
                </a:solidFill>
              </a:rPr>
              <a:t>2.text structure and sequence </a:t>
            </a:r>
          </a:p>
          <a:p>
            <a:pPr eaLnBrk="1" hangingPunct="1">
              <a:buFontTx/>
              <a:buNone/>
            </a:pPr>
            <a:r>
              <a:rPr lang="en-US" sz="4800" i="1" dirty="0" smtClean="0">
                <a:solidFill>
                  <a:schemeClr val="tx1"/>
                </a:solidFill>
              </a:rPr>
              <a:t>	</a:t>
            </a:r>
            <a:r>
              <a:rPr lang="en-US" sz="4800" b="1" i="1" dirty="0" smtClean="0">
                <a:solidFill>
                  <a:srgbClr val="0070C0"/>
                </a:solidFill>
              </a:rPr>
              <a:t>3.sentence structure, grammar and vocabulary</a:t>
            </a:r>
          </a:p>
          <a:p>
            <a:pPr eaLnBrk="1" hangingPunct="1">
              <a:buFontTx/>
              <a:buNone/>
            </a:pPr>
            <a:r>
              <a:rPr lang="en-US" sz="4800" i="1" dirty="0" smtClean="0">
                <a:solidFill>
                  <a:schemeClr val="tx1"/>
                </a:solidFill>
              </a:rPr>
              <a:t>	</a:t>
            </a:r>
            <a:r>
              <a:rPr lang="en-US" sz="4800" b="1" i="1" dirty="0" smtClean="0">
                <a:solidFill>
                  <a:srgbClr val="CE32AD"/>
                </a:solidFill>
              </a:rPr>
              <a:t>4.spelling,handwriting, punctuation</a:t>
            </a:r>
          </a:p>
          <a:p>
            <a:pPr eaLnBrk="1" hangingPunct="1">
              <a:buFontTx/>
              <a:buNone/>
            </a:pPr>
            <a:endParaRPr lang="en-US" sz="2700" dirty="0" smtClean="0"/>
          </a:p>
          <a:p>
            <a:pPr eaLnBrk="1" hangingPunct="1">
              <a:buNone/>
            </a:pPr>
            <a:r>
              <a:rPr lang="en-US" i="1" dirty="0" smtClean="0"/>
              <a:t>Deb </a:t>
            </a:r>
            <a:r>
              <a:rPr lang="en-US" i="1" dirty="0" err="1" smtClean="0"/>
              <a:t>Sukarna</a:t>
            </a:r>
            <a:endParaRPr lang="en-US" i="1" dirty="0" smtClean="0"/>
          </a:p>
          <a:p>
            <a:pPr eaLnBrk="1" hangingPunct="1"/>
            <a:endParaRPr lang="en-US" dirty="0" smtClean="0"/>
          </a:p>
          <a:p>
            <a:pPr eaLnBrk="1" hangingPunct="1"/>
            <a:endParaRPr lang="en-US" dirty="0" smtClean="0"/>
          </a:p>
          <a:p>
            <a:pPr eaLnBrk="1" hangingPunct="1">
              <a:buFontTx/>
              <a:buNone/>
            </a:pPr>
            <a:endParaRPr lang="en-US" sz="2700"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dirty="0"/>
          </a:p>
        </p:txBody>
      </p:sp>
      <p:sp>
        <p:nvSpPr>
          <p:cNvPr id="4" name="Rectangle 3"/>
          <p:cNvSpPr/>
          <p:nvPr/>
        </p:nvSpPr>
        <p:spPr>
          <a:xfrm>
            <a:off x="1605062" y="1138903"/>
            <a:ext cx="10009112" cy="4708981"/>
          </a:xfrm>
          <a:prstGeom prst="rect">
            <a:avLst/>
          </a:prstGeom>
        </p:spPr>
        <p:txBody>
          <a:bodyPr wrap="square">
            <a:spAutoFit/>
          </a:bodyPr>
          <a:lstStyle/>
          <a:p>
            <a:pPr lvl="0"/>
            <a:endParaRPr lang="en-AU" sz="6000" dirty="0" smtClean="0"/>
          </a:p>
          <a:p>
            <a:pPr lvl="0"/>
            <a:endParaRPr lang="en-AU" sz="6000" dirty="0"/>
          </a:p>
          <a:p>
            <a:pPr lvl="0"/>
            <a:endParaRPr lang="en-AU" sz="6000" dirty="0" smtClean="0"/>
          </a:p>
          <a:p>
            <a:pPr lvl="0" algn="ctr"/>
            <a:r>
              <a:rPr lang="en-AU" sz="6000" dirty="0" smtClean="0"/>
              <a:t>Does </a:t>
            </a:r>
            <a:r>
              <a:rPr lang="en-AU" sz="6000" dirty="0"/>
              <a:t>texting impact on spelling</a:t>
            </a:r>
            <a:r>
              <a:rPr lang="en-AU" sz="6000" dirty="0" smtClean="0"/>
              <a:t>?</a:t>
            </a:r>
            <a:endParaRPr lang="en-AU" sz="6000" dirty="0"/>
          </a:p>
        </p:txBody>
      </p:sp>
    </p:spTree>
    <p:extLst>
      <p:ext uri="{BB962C8B-B14F-4D97-AF65-F5344CB8AC3E}">
        <p14:creationId xmlns:p14="http://schemas.microsoft.com/office/powerpoint/2010/main" val="10925198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dirty="0" smtClean="0"/>
          </a:p>
          <a:p>
            <a:endParaRPr lang="en-AU" dirty="0"/>
          </a:p>
          <a:p>
            <a:endParaRPr lang="en-AU" dirty="0"/>
          </a:p>
        </p:txBody>
      </p:sp>
      <p:sp>
        <p:nvSpPr>
          <p:cNvPr id="4" name="Rectangle 3"/>
          <p:cNvSpPr/>
          <p:nvPr/>
        </p:nvSpPr>
        <p:spPr>
          <a:xfrm>
            <a:off x="1605062" y="1138903"/>
            <a:ext cx="10153128" cy="5632311"/>
          </a:xfrm>
          <a:prstGeom prst="rect">
            <a:avLst/>
          </a:prstGeom>
        </p:spPr>
        <p:txBody>
          <a:bodyPr wrap="square">
            <a:spAutoFit/>
          </a:bodyPr>
          <a:lstStyle/>
          <a:p>
            <a:pPr lvl="0" algn="ctr"/>
            <a:endParaRPr lang="en-AU" sz="6000" dirty="0" smtClean="0"/>
          </a:p>
          <a:p>
            <a:pPr lvl="0" algn="ctr"/>
            <a:endParaRPr lang="en-AU" sz="6000" dirty="0"/>
          </a:p>
          <a:p>
            <a:pPr lvl="0" algn="ctr"/>
            <a:endParaRPr lang="en-AU" sz="6000" dirty="0" smtClean="0"/>
          </a:p>
          <a:p>
            <a:pPr lvl="0" algn="ctr"/>
            <a:r>
              <a:rPr lang="en-AU" sz="6000" dirty="0" smtClean="0"/>
              <a:t>Which </a:t>
            </a:r>
            <a:r>
              <a:rPr lang="en-AU" sz="6000" dirty="0"/>
              <a:t>forms of punctuation are taught at each year level</a:t>
            </a:r>
            <a:r>
              <a:rPr lang="en-AU" sz="6000" dirty="0" smtClean="0"/>
              <a:t>?</a:t>
            </a:r>
            <a:endParaRPr lang="en-AU" sz="6000" dirty="0"/>
          </a:p>
        </p:txBody>
      </p:sp>
    </p:spTree>
    <p:extLst>
      <p:ext uri="{BB962C8B-B14F-4D97-AF65-F5344CB8AC3E}">
        <p14:creationId xmlns:p14="http://schemas.microsoft.com/office/powerpoint/2010/main" val="8446700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a:ln>
              <a:noFill/>
            </a:ln>
            <a:solidFill>
              <a:schemeClr val="tx1"/>
            </a:solidFill>
            <a:effectLst/>
            <a:latin typeface="Arial" pitchFamily="-111" charset="0"/>
            <a:ea typeface="ＭＳ Ｐゴシック" pitchFamily="-111" charset="-128"/>
            <a:cs typeface="ＭＳ Ｐゴシック" pitchFamily="-11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6331</TotalTime>
  <Words>3348</Words>
  <Application>Microsoft Office PowerPoint</Application>
  <PresentationFormat>Custom</PresentationFormat>
  <Paragraphs>488</Paragraphs>
  <Slides>74</Slides>
  <Notes>46</Notes>
  <HiddenSlides>0</HiddenSlides>
  <MMClips>0</MMClips>
  <ScaleCrop>false</ScaleCrop>
  <HeadingPairs>
    <vt:vector size="4" baseType="variant">
      <vt:variant>
        <vt:lpstr>Theme</vt:lpstr>
      </vt:variant>
      <vt:variant>
        <vt:i4>1</vt:i4>
      </vt:variant>
      <vt:variant>
        <vt:lpstr>Slide Titles</vt:lpstr>
      </vt:variant>
      <vt:variant>
        <vt:i4>74</vt:i4>
      </vt:variant>
    </vt:vector>
  </HeadingPairs>
  <TitlesOfParts>
    <vt:vector size="75" baseType="lpstr">
      <vt:lpstr>Blank Presentation</vt:lpstr>
      <vt:lpstr>PowerPoint Presentation</vt:lpstr>
      <vt:lpstr>Session 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Effective Writers Think about:</vt:lpstr>
      <vt:lpstr>Need someone to talk to?</vt:lpstr>
      <vt:lpstr>PowerPoint Presentation</vt:lpstr>
      <vt:lpstr>PowerPoint Presentation</vt:lpstr>
      <vt:lpstr>PowerPoint Presentation</vt:lpstr>
      <vt:lpstr>PowerPoint Presentation</vt:lpstr>
      <vt:lpstr>PowerPoint Presentation</vt:lpstr>
      <vt:lpstr>Reading around Grammar</vt:lpstr>
      <vt:lpstr>Process for Readings</vt:lpstr>
      <vt:lpstr>Discussion to report back to home group</vt:lpstr>
      <vt:lpstr>The big question…</vt:lpstr>
      <vt:lpstr>PowerPoint Presentation</vt:lpstr>
      <vt:lpstr>How do you take information back to school?</vt:lpstr>
      <vt:lpstr>2013  Time to Start  Planning</vt:lpstr>
      <vt:lpstr>2013 and Beyond</vt:lpstr>
      <vt:lpstr>The future</vt:lpstr>
      <vt:lpstr>After School Sessions</vt:lpstr>
      <vt:lpstr>Grammar in Context</vt:lpstr>
      <vt:lpstr>As we work through these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Activity 1.</vt:lpstr>
      <vt:lpstr>PowerPoint Presentation</vt:lpstr>
      <vt:lpstr>PowerPoint Presentation</vt:lpstr>
      <vt:lpstr>Activity 2.</vt:lpstr>
      <vt:lpstr>PowerPoint Presentation</vt:lpstr>
      <vt:lpstr>Chapter 2</vt:lpstr>
      <vt:lpstr>PowerPoint Presentation</vt:lpstr>
      <vt:lpstr>PowerPoint Presentation</vt:lpstr>
      <vt:lpstr>PowerPoint Presentation</vt:lpstr>
      <vt:lpstr>What next?</vt:lpstr>
      <vt:lpstr>PowerPoint Presentation</vt:lpstr>
      <vt:lpstr>PowerPoint Presentation</vt:lpstr>
      <vt:lpstr>Activity 3</vt:lpstr>
      <vt:lpstr>PowerPoint Presentation</vt:lpstr>
      <vt:lpstr>PowerPoint Presentation</vt:lpstr>
      <vt:lpstr>Activity 4</vt:lpstr>
      <vt:lpstr>PowerPoint Presentation</vt:lpstr>
      <vt:lpstr>PowerPoint Presentation</vt:lpstr>
      <vt:lpstr>PowerPoint Presentation</vt:lpstr>
      <vt:lpstr>PowerPoint Presentation</vt:lpstr>
      <vt:lpstr>Let’s remind ourselves</vt:lpstr>
      <vt:lpstr>Activity 6</vt:lpstr>
      <vt:lpstr>PowerPoint Presentation</vt:lpstr>
      <vt:lpstr>PowerPoint Presentation</vt:lpstr>
      <vt:lpstr>Year 5                             Year 7</vt:lpstr>
      <vt:lpstr>PowerPoint Presentation</vt:lpstr>
      <vt:lpstr>Resources</vt:lpstr>
      <vt:lpstr>Reflect</vt:lpstr>
      <vt:lpstr>Conferencing Student Writing</vt:lpstr>
    </vt:vector>
  </TitlesOfParts>
  <Company>Cato Purnell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Cato Purnell</dc:creator>
  <cp:lastModifiedBy>Pat Grumont</cp:lastModifiedBy>
  <cp:revision>535</cp:revision>
  <dcterms:created xsi:type="dcterms:W3CDTF">2009-10-27T05:37:10Z</dcterms:created>
  <dcterms:modified xsi:type="dcterms:W3CDTF">2012-08-13T09:55:17Z</dcterms:modified>
</cp:coreProperties>
</file>